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13.xml" ContentType="application/vnd.openxmlformats-officedocument.theme+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presProps.xml" ContentType="application/vnd.openxmlformats-officedocument.presentationml.presProps+xml"/>
  <Override PartName="/ppt/media/image29.png" ContentType="image/png"/>
  <Override PartName="/ppt/media/image28.png" ContentType="image/png"/>
  <Override PartName="/ppt/media/image27.png" ContentType="image/png"/>
  <Override PartName="/ppt/media/image24.png" ContentType="image/png"/>
  <Override PartName="/ppt/media/image23.png" ContentType="image/png"/>
  <Override PartName="/ppt/media/image22.png" ContentType="image/png"/>
  <Override PartName="/ppt/media/image19.png" ContentType="image/png"/>
  <Override PartName="/ppt/media/image38.png" ContentType="image/png"/>
  <Override PartName="/ppt/media/image9.png" ContentType="image/png"/>
  <Override PartName="/ppt/media/image1.png" ContentType="image/png"/>
  <Override PartName="/ppt/media/image6.png" ContentType="image/png"/>
  <Override PartName="/ppt/media/image13.png" ContentType="image/png"/>
  <Override PartName="/ppt/media/image33.png" ContentType="image/png"/>
  <Override PartName="/ppt/media/image21.png" ContentType="image/png"/>
  <Override PartName="/ppt/media/image30.png" ContentType="image/png"/>
  <Override PartName="/ppt/media/image12.png" ContentType="image/png"/>
  <Override PartName="/ppt/media/image7.jpeg" ContentType="image/jpeg"/>
  <Override PartName="/ppt/media/image31.png" ContentType="image/png"/>
  <Override PartName="/ppt/media/image35.png" ContentType="image/png"/>
  <Override PartName="/ppt/media/image34.png" ContentType="image/png"/>
  <Override PartName="/ppt/media/image17.png" ContentType="image/png"/>
  <Override PartName="/ppt/media/image4.png" ContentType="image/png"/>
  <Override PartName="/ppt/media/image40.png" ContentType="image/png"/>
  <Override PartName="/ppt/media/image39.png" ContentType="image/png"/>
  <Override PartName="/ppt/media/image25.png" ContentType="image/png"/>
  <Override PartName="/ppt/media/image3.png" ContentType="image/png"/>
  <Override PartName="/ppt/media/image2.png" ContentType="image/png"/>
  <Override PartName="/ppt/media/image18.png" ContentType="image/png"/>
  <Override PartName="/ppt/media/image20.png" ContentType="image/png"/>
  <Override PartName="/ppt/media/image8.png" ContentType="image/png"/>
  <Override PartName="/ppt/media/image26.png" ContentType="image/png"/>
  <Override PartName="/ppt/media/image11.png" ContentType="image/png"/>
  <Override PartName="/ppt/media/image36.png" ContentType="image/png"/>
  <Override PartName="/ppt/media/image10.png" ContentType="image/png"/>
  <Override PartName="/ppt/media/image14.png" ContentType="image/png"/>
  <Override PartName="/ppt/media/image15.png" ContentType="image/png"/>
  <Override PartName="/ppt/media/image37.png" ContentType="image/png"/>
  <Override PartName="/ppt/media/image5.png" ContentType="image/png"/>
  <Override PartName="/ppt/media/image32.png" ContentType="image/png"/>
  <Override PartName="/ppt/media/image16.png" ContentType="image/png"/>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23.xml" ContentType="application/vnd.openxmlformats-officedocument.presentationml.slide+xml"/>
  <Override PartName="/ppt/slides/slide5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46.xml" ContentType="application/vnd.openxmlformats-officedocument.presentationml.slide+xml"/>
  <Override PartName="/ppt/slides/slide12.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63.xml" ContentType="application/vnd.openxmlformats-officedocument.presentationml.slide+xml"/>
  <Override PartName="/ppt/slides/slide67.xml" ContentType="application/vnd.openxmlformats-officedocument.presentationml.slide+xml"/>
  <Override PartName="/ppt/slides/slide35.xml" ContentType="application/vnd.openxmlformats-officedocument.presentationml.slide+xml"/>
  <Override PartName="/ppt/slides/slide80.xml" ContentType="application/vnd.openxmlformats-officedocument.presentationml.slide+xml"/>
  <Override PartName="/ppt/slides/slide64.xml" ContentType="application/vnd.openxmlformats-officedocument.presentationml.slide+xml"/>
  <Override PartName="/ppt/slides/slide37.xml" ContentType="application/vnd.openxmlformats-officedocument.presentationml.slide+xml"/>
  <Override PartName="/ppt/slides/slide69.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89.xml" ContentType="application/vnd.openxmlformats-officedocument.presentationml.slide+xml"/>
  <Override PartName="/ppt/slides/slide60.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5.xml" ContentType="application/vnd.openxmlformats-officedocument.presentationml.slide+xml"/>
  <Override PartName="/ppt/slides/slide72.xml" ContentType="application/vnd.openxmlformats-officedocument.presentationml.slide+xml"/>
  <Override PartName="/ppt/slides/slide75.xml" ContentType="application/vnd.openxmlformats-officedocument.presentationml.slide+xml"/>
  <Override PartName="/ppt/slides/slide49.xml" ContentType="application/vnd.openxmlformats-officedocument.presentationml.slide+xml"/>
  <Override PartName="/ppt/slides/slide29.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61.xml" ContentType="application/vnd.openxmlformats-officedocument.presentationml.slide+xml"/>
  <Override PartName="/ppt/slides/slide66.xml" ContentType="application/vnd.openxmlformats-officedocument.presentationml.slide+xml"/>
  <Override PartName="/ppt/slides/slide2.xml" ContentType="application/vnd.openxmlformats-officedocument.presentationml.slide+xml"/>
  <Override PartName="/ppt/slides/slide71.xml" ContentType="application/vnd.openxmlformats-officedocument.presentationml.slide+xml"/>
  <Override PartName="/ppt/slides/slide86.xml" ContentType="application/vnd.openxmlformats-officedocument.presentationml.slide+xml"/>
  <Override PartName="/ppt/slides/_rels/slide49.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4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81.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83.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9.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70.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36.xml.rels" ContentType="application/vnd.openxmlformats-package.relationships+xml"/>
  <Override PartName="/ppt/slides/_rels/slide19.xml.rels" ContentType="application/vnd.openxmlformats-package.relationships+xml"/>
  <Override PartName="/ppt/slides/_rels/slide37.xml.rels" ContentType="application/vnd.openxmlformats-package.relationships+xml"/>
  <Override PartName="/ppt/slides/_rels/slide85.xml.rels" ContentType="application/vnd.openxmlformats-package.relationships+xml"/>
  <Override PartName="/ppt/slides/_rels/slide31.xml.rels" ContentType="application/vnd.openxmlformats-package.relationships+xml"/>
  <Override PartName="/ppt/slides/_rels/slide33.xml.rels" ContentType="application/vnd.openxmlformats-package.relationships+xml"/>
  <Override PartName="/ppt/slides/_rels/slide73.xml.rels" ContentType="application/vnd.openxmlformats-package.relationships+xml"/>
  <Override PartName="/ppt/slides/_rels/slide55.xml.rels" ContentType="application/vnd.openxmlformats-package.relationships+xml"/>
  <Override PartName="/ppt/slides/_rels/slide38.xml.rels" ContentType="application/vnd.openxmlformats-package.relationships+xml"/>
  <Override PartName="/ppt/slides/_rels/slide88.xml.rels" ContentType="application/vnd.openxmlformats-package.relationships+xml"/>
  <Override PartName="/ppt/slides/_rels/slide25.xml.rels" ContentType="application/vnd.openxmlformats-package.relationships+xml"/>
  <Override PartName="/ppt/slides/_rels/slide8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5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58.xml.rels" ContentType="application/vnd.openxmlformats-package.relationships+xml"/>
  <Override PartName="/ppt/slides/_rels/slide4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41.xml.rels" ContentType="application/vnd.openxmlformats-package.relationships+xml"/>
  <Override PartName="/ppt/slides/_rels/slide43.xml.rels" ContentType="application/vnd.openxmlformats-package.relationships+xml"/>
  <Override PartName="/ppt/slides/_rels/slide45.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27.xml.rels" ContentType="application/vnd.openxmlformats-package.relationships+xml"/>
  <Override PartName="/ppt/slides/_rels/slide63.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71.xml.rels" ContentType="application/vnd.openxmlformats-package.relationships+xml"/>
  <Override PartName="/ppt/slides/_rels/slide66.xml.rels" ContentType="application/vnd.openxmlformats-package.relationships+xml"/>
  <Override PartName="/ppt/slides/_rels/slide53.xml.rels" ContentType="application/vnd.openxmlformats-package.relationships+xml"/>
  <Override PartName="/ppt/slides/_rels/slide67.xml.rels" ContentType="application/vnd.openxmlformats-package.relationships+xml"/>
  <Override PartName="/ppt/slides/_rels/slide84.xml.rels" ContentType="application/vnd.openxmlformats-package.relationships+xml"/>
  <Override PartName="/ppt/slides/_rels/slide24.xml.rels" ContentType="application/vnd.openxmlformats-package.relationships+xml"/>
  <Override PartName="/ppt/slides/_rels/slide72.xml.rels" ContentType="application/vnd.openxmlformats-package.relationships+xml"/>
  <Override PartName="/ppt/slides/_rels/slide86.xml.rels" ContentType="application/vnd.openxmlformats-package.relationships+xml"/>
  <Override PartName="/ppt/slides/_rels/slide69.xml.rels" ContentType="application/vnd.openxmlformats-package.relationships+xml"/>
  <Override PartName="/ppt/slides/_rels/slide68.xml.rels" ContentType="application/vnd.openxmlformats-package.relationships+xml"/>
  <Override PartName="/ppt/slides/_rels/slide89.xml.rels" ContentType="application/vnd.openxmlformats-package.relationships+xml"/>
  <Override PartName="/ppt/slides/_rels/slide76.xml.rels" ContentType="application/vnd.openxmlformats-package.relationships+xml"/>
  <Override PartName="/ppt/slides/_rels/slide87.xml.rels" ContentType="application/vnd.openxmlformats-package.relationships+xml"/>
  <Override PartName="/ppt/slides/_rels/slide75.xml.rels" ContentType="application/vnd.openxmlformats-package.relationships+xml"/>
  <Override PartName="/ppt/slides/_rels/slide64.xml.rels" ContentType="application/vnd.openxmlformats-package.relationships+xml"/>
  <Override PartName="/ppt/slides/_rels/slide74.xml.rels" ContentType="application/vnd.openxmlformats-package.relationships+xml"/>
  <Override PartName="/ppt/slides/_rels/slide78.xml.rels" ContentType="application/vnd.openxmlformats-package.relationships+xml"/>
  <Override PartName="/ppt/slides/slide76.xml" ContentType="application/vnd.openxmlformats-officedocument.presentationml.slide+xml"/>
  <Override PartName="/ppt/slides/slide21.xml" ContentType="application/vnd.openxmlformats-officedocument.presentationml.slide+xml"/>
  <Override PartName="/ppt/slides/slide68.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47.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20.xml" ContentType="application/vnd.openxmlformats-officedocument.presentationml.slide+xml"/>
  <Override PartName="/ppt/slides/slide83.xml" ContentType="application/vnd.openxmlformats-officedocument.presentationml.slide+xml"/>
  <Override PartName="/ppt/slides/slide51.xml" ContentType="application/vnd.openxmlformats-officedocument.presentationml.slide+xml"/>
  <Override PartName="/ppt/slides/slide18.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8.xml" ContentType="application/vnd.openxmlformats-officedocument.presentationml.slide+xml"/>
  <Override PartName="/ppt/slides/slide84.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notesSlides/_rels/notesSlide82.xml.rels" ContentType="application/vnd.openxmlformats-package.relationships+xml"/>
  <Override PartName="/ppt/notesSlides/_rels/notesSlide15.xml.rels" ContentType="application/vnd.openxmlformats-package.relationships+xml"/>
  <Override PartName="/ppt/notesSlides/_rels/notesSlide80.xml.rels" ContentType="application/vnd.openxmlformats-package.relationships+xml"/>
  <Override PartName="/ppt/notesSlides/_rels/notesSlide37.xml.rels" ContentType="application/vnd.openxmlformats-package.relationships+xml"/>
  <Override PartName="/ppt/notesSlides/_rels/notesSlide43.xml.rels" ContentType="application/vnd.openxmlformats-package.relationships+xml"/>
  <Override PartName="/ppt/notesSlides/_rels/notesSlide35.xml.rels" ContentType="application/vnd.openxmlformats-package.relationships+xml"/>
  <Override PartName="/ppt/notesSlides/_rels/notesSlide12.xml.rels" ContentType="application/vnd.openxmlformats-package.relationships+xml"/>
  <Override PartName="/ppt/notesSlides/_rels/notesSlide75.xml.rels" ContentType="application/vnd.openxmlformats-package.relationships+xml"/>
  <Override PartName="/ppt/notesSlides/_rels/notesSlide3.xml.rels" ContentType="application/vnd.openxmlformats-package.relationships+xml"/>
  <Override PartName="/ppt/notesSlides/_rels/notesSlide25.xml.rels" ContentType="application/vnd.openxmlformats-package.relationships+xml"/>
  <Override PartName="/ppt/notesSlides/_rels/notesSlide17.xml.rels" ContentType="application/vnd.openxmlformats-package.relationships+xml"/>
  <Override PartName="/ppt/notesSlides/_rels/notesSlide40.xml.rels" ContentType="application/vnd.openxmlformats-package.relationships+xml"/>
  <Override PartName="/ppt/notesSlides/_rels/notesSlide44.xml.rels" ContentType="application/vnd.openxmlformats-package.relationships+xml"/>
  <Override PartName="/ppt/notesSlides/_rels/notesSlide71.xml.rels" ContentType="application/vnd.openxmlformats-package.relationships+xml"/>
  <Override PartName="/ppt/notesSlides/_rels/notesSlide22.xml.rels" ContentType="application/vnd.openxmlformats-package.relationships+xml"/>
  <Override PartName="/ppt/notesSlides/_rels/notesSlide64.xml.rels" ContentType="application/vnd.openxmlformats-package.relationships+xml"/>
  <Override PartName="/ppt/notesSlides/_rels/notesSlide55.xml.rels" ContentType="application/vnd.openxmlformats-package.relationships+xml"/>
  <Override PartName="/ppt/notesSlides/_rels/notesSlide18.xml.rels" ContentType="application/vnd.openxmlformats-package.relationships+xml"/>
  <Override PartName="/ppt/notesSlides/_rels/notesSlide48.xml.rels" ContentType="application/vnd.openxmlformats-package.relationships+xml"/>
  <Override PartName="/ppt/notesSlides/_rels/notesSlide63.xml.rels" ContentType="application/vnd.openxmlformats-package.relationships+xml"/>
  <Override PartName="/ppt/notesSlides/_rels/notesSlide1.xml.rels" ContentType="application/vnd.openxmlformats-package.relationships+xml"/>
  <Override PartName="/ppt/notesSlides/_rels/notesSlide23.xml.rels" ContentType="application/vnd.openxmlformats-package.relationships+xml"/>
  <Override PartName="/ppt/notesSlides/_rels/notesSlide49.xml.rels" ContentType="application/vnd.openxmlformats-package.relationships+xml"/>
  <Override PartName="/ppt/notesSlides/_rels/notesSlide9.xml.rels" ContentType="application/vnd.openxmlformats-package.relationships+xml"/>
  <Override PartName="/ppt/notesSlides/_rels/notesSlide60.xml.rels" ContentType="application/vnd.openxmlformats-package.relationships+xml"/>
  <Override PartName="/ppt/notesSlides/_rels/notesSlide85.xml.rels" ContentType="application/vnd.openxmlformats-package.relationships+xml"/>
  <Override PartName="/ppt/notesSlides/_rels/notesSlide79.xml.rels" ContentType="application/vnd.openxmlformats-package.relationships+xml"/>
  <Override PartName="/ppt/notesSlides/_rels/notesSlide24.xml.rels" ContentType="application/vnd.openxmlformats-package.relationships+xml"/>
  <Override PartName="/ppt/notesSlides/_rels/notesSlide27.xml.rels" ContentType="application/vnd.openxmlformats-package.relationships+xml"/>
  <Override PartName="/ppt/notesSlides/_rels/notesSlide52.xml.rels" ContentType="application/vnd.openxmlformats-package.relationships+xml"/>
  <Override PartName="/ppt/notesSlides/_rels/notesSlide77.xml.rels" ContentType="application/vnd.openxmlformats-package.relationships+xml"/>
  <Override PartName="/ppt/notesSlides/_rels/notesSlide42.xml.rels" ContentType="application/vnd.openxmlformats-package.relationships+xml"/>
  <Override PartName="/ppt/notesSlides/_rels/notesSlide72.xml.rels" ContentType="application/vnd.openxmlformats-package.relationships+xml"/>
  <Override PartName="/ppt/notesSlides/_rels/notesSlide87.xml.rels" ContentType="application/vnd.openxmlformats-package.relationships+xml"/>
  <Override PartName="/ppt/notesSlides/_rels/notesSlide45.xml.rels" ContentType="application/vnd.openxmlformats-package.relationships+xml"/>
  <Override PartName="/ppt/notesSlides/_rels/notesSlide76.xml.rels" ContentType="application/vnd.openxmlformats-package.relationships+xml"/>
  <Override PartName="/ppt/notesSlides/_rels/notesSlide62.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5.xml.rels" ContentType="application/vnd.openxmlformats-package.relationships+xml"/>
  <Override PartName="/ppt/notesSlides/_rels/notesSlide30.xml.rels" ContentType="application/vnd.openxmlformats-package.relationships+xml"/>
  <Override PartName="/ppt/notesSlides/_rels/notesSlide56.xml.rels" ContentType="application/vnd.openxmlformats-package.relationships+xml"/>
  <Override PartName="/ppt/notesSlides/_rels/notesSlide88.xml.rels" ContentType="application/vnd.openxmlformats-package.relationships+xml"/>
  <Override PartName="/ppt/notesSlides/_rels/notesSlide61.xml.rels" ContentType="application/vnd.openxmlformats-package.relationships+xml"/>
  <Override PartName="/ppt/notesSlides/_rels/notesSlide51.xml.rels" ContentType="application/vnd.openxmlformats-package.relationships+xml"/>
  <Override PartName="/ppt/notesSlides/_rels/notesSlide66.xml.rels" ContentType="application/vnd.openxmlformats-package.relationships+xml"/>
  <Override PartName="/ppt/notesSlides/_rels/notesSlide86.xml.rels" ContentType="application/vnd.openxmlformats-package.relationships+xml"/>
  <Override PartName="/ppt/notesSlides/_rels/notesSlide34.xml.rels" ContentType="application/vnd.openxmlformats-package.relationships+xml"/>
  <Override PartName="/ppt/notesSlides/_rels/notesSlide81.xml.rels" ContentType="application/vnd.openxmlformats-package.relationships+xml"/>
  <Override PartName="/ppt/notesSlides/_rels/notesSlide7.xml.rels" ContentType="application/vnd.openxmlformats-package.relationships+xml"/>
  <Override PartName="/ppt/notesSlides/_rels/notesSlide46.xml.rels" ContentType="application/vnd.openxmlformats-package.relationships+xml"/>
  <Override PartName="/ppt/notesSlides/_rels/notesSlide26.xml.rels" ContentType="application/vnd.openxmlformats-package.relationships+xml"/>
  <Override PartName="/ppt/notesSlides/_rels/notesSlide73.xml.rels" ContentType="application/vnd.openxmlformats-package.relationships+xml"/>
  <Override PartName="/ppt/notesSlides/_rels/notesSlide36.xml.rels" ContentType="application/vnd.openxmlformats-package.relationships+xml"/>
  <Override PartName="/ppt/notesSlides/_rels/notesSlide74.xml.rels" ContentType="application/vnd.openxmlformats-package.relationships+xml"/>
  <Override PartName="/ppt/notesSlides/_rels/notesSlide78.xml.rels" ContentType="application/vnd.openxmlformats-package.relationships+xml"/>
  <Override PartName="/ppt/notesSlides/_rels/notesSlide11.xml.rels" ContentType="application/vnd.openxmlformats-package.relationships+xml"/>
  <Override PartName="/ppt/notesSlides/_rels/notesSlide6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47.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67.xml.rels" ContentType="application/vnd.openxmlformats-package.relationships+xml"/>
  <Override PartName="/ppt/notesSlides/_rels/notesSlide32.xml.rels" ContentType="application/vnd.openxmlformats-package.relationships+xml"/>
  <Override PartName="/ppt/notesSlides/_rels/notesSlide13.xml.rels" ContentType="application/vnd.openxmlformats-package.relationships+xml"/>
  <Override PartName="/ppt/notesSlides/_rels/notesSlide58.xml.rels" ContentType="application/vnd.openxmlformats-package.relationships+xml"/>
  <Override PartName="/ppt/notesSlides/_rels/notesSlide70.xml.rels" ContentType="application/vnd.openxmlformats-package.relationships+xml"/>
  <Override PartName="/ppt/notesSlides/_rels/notesSlide84.xml.rels" ContentType="application/vnd.openxmlformats-package.relationships+xml"/>
  <Override PartName="/ppt/notesSlides/_rels/notesSlide19.xml.rels" ContentType="application/vnd.openxmlformats-package.relationships+xml"/>
  <Override PartName="/ppt/notesSlides/_rels/notesSlide59.xml.rels" ContentType="application/vnd.openxmlformats-package.relationships+xml"/>
  <Override PartName="/ppt/notesSlides/_rels/notesSlide33.xml.rels" ContentType="application/vnd.openxmlformats-package.relationships+xml"/>
  <Override PartName="/ppt/notesSlides/notesSlide73.xml" ContentType="application/vnd.openxmlformats-officedocument.presentationml.notesSlide+xml"/>
  <Override PartName="/ppt/notesSlides/notesSlide1.xml" ContentType="application/vnd.openxmlformats-officedocument.presentationml.notesSlide+xml"/>
  <Override PartName="/ppt/notesSlides/notesSlide72.xml" ContentType="application/vnd.openxmlformats-officedocument.presentationml.notesSlide+xml"/>
  <Override PartName="/ppt/notesSlides/notesSlide62.xml" ContentType="application/vnd.openxmlformats-officedocument.presentationml.notesSlide+xml"/>
  <Override PartName="/ppt/notesSlides/notesSlide71.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75.xml" ContentType="application/vnd.openxmlformats-officedocument.presentationml.notesSlide+xml"/>
  <Override PartName="/ppt/notesSlides/notesSlide36.xml" ContentType="application/vnd.openxmlformats-officedocument.presentationml.notesSlide+xml"/>
  <Override PartName="/ppt/notesSlides/notesSlide55.xml" ContentType="application/vnd.openxmlformats-officedocument.presentationml.notesSlide+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notesSlides/notesSlide9.xml" ContentType="application/vnd.openxmlformats-officedocument.presentationml.notesSlide+xml"/>
  <Override PartName="/ppt/notesSlides/notesSlide77.xml" ContentType="application/vnd.openxmlformats-officedocument.presentationml.notesSlide+xml"/>
  <Override PartName="/ppt/notesSlides/notesSlide58.xml" ContentType="application/vnd.openxmlformats-officedocument.presentationml.notesSlide+xml"/>
  <Override PartName="/ppt/notesSlides/notesSlide64.xml" ContentType="application/vnd.openxmlformats-officedocument.presentationml.notesSlide+xml"/>
  <Override PartName="/ppt/notesSlides/notesSlide80.xml" ContentType="application/vnd.openxmlformats-officedocument.presentationml.notesSlide+xml"/>
  <Override PartName="/ppt/notesSlides/notesSlide46.xml" ContentType="application/vnd.openxmlformats-officedocument.presentationml.notesSlide+xml"/>
  <Override PartName="/ppt/notesSlides/notesSlide74.xml" ContentType="application/vnd.openxmlformats-officedocument.presentationml.notesSlide+xml"/>
  <Override PartName="/ppt/notesSlides/notesSlide88.xml" ContentType="application/vnd.openxmlformats-officedocument.presentationml.notesSlide+xml"/>
  <Override PartName="/ppt/notesSlides/notesSlide5.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60.xml" ContentType="application/vnd.openxmlformats-officedocument.presentationml.notesSlide+xml"/>
  <Override PartName="/ppt/notesSlides/notesSlide28.xml" ContentType="application/vnd.openxmlformats-officedocument.presentationml.notesSlide+xml"/>
  <Override PartName="/ppt/notesSlides/notesSlide52.xml" ContentType="application/vnd.openxmlformats-officedocument.presentationml.notesSlide+xml"/>
  <Override PartName="/ppt/notesSlides/notesSlide27.xml" ContentType="application/vnd.openxmlformats-officedocument.presentationml.notesSlide+xml"/>
  <Override PartName="/ppt/notesSlides/notesSlide78.xml" ContentType="application/vnd.openxmlformats-officedocument.presentationml.notesSlide+xml"/>
  <Override PartName="/ppt/notesSlides/notesSlide32.xml" ContentType="application/vnd.openxmlformats-officedocument.presentationml.notesSlide+xml"/>
  <Override PartName="/ppt/notesSlides/notesSlide76.xml" ContentType="application/vnd.openxmlformats-officedocument.presentationml.notesSlide+xml"/>
  <Override PartName="/ppt/notesSlides/notesSlide56.xml" ContentType="application/vnd.openxmlformats-officedocument.presentationml.notesSlide+xml"/>
  <Override PartName="/ppt/notesSlides/notesSlide59.xml" ContentType="application/vnd.openxmlformats-officedocument.presentationml.notesSlide+xml"/>
  <Override PartName="/ppt/notesSlides/notesSlide61.xml" ContentType="application/vnd.openxmlformats-officedocument.presentationml.notesSlide+xml"/>
  <Override PartName="/ppt/notesSlides/notesSlide34.xml" ContentType="application/vnd.openxmlformats-officedocument.presentationml.notesSlide+xml"/>
  <Override PartName="/ppt/notesSlides/notesSlide25.xml" ContentType="application/vnd.openxmlformats-officedocument.presentationml.notesSlide+xml"/>
  <Override PartName="/ppt/notesSlides/notesSlide30.xml" ContentType="application/vnd.openxmlformats-officedocument.presentationml.notesSlide+xml"/>
  <Override PartName="/ppt/notesSlides/notesSlide85.xml" ContentType="application/vnd.openxmlformats-officedocument.presentationml.notesSlide+xml"/>
  <Override PartName="/ppt/notesSlides/notesSlide70.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79.xml" ContentType="application/vnd.openxmlformats-officedocument.presentationml.notesSlide+xml"/>
  <Override PartName="/ppt/notesSlides/notesSlide69.xml" ContentType="application/vnd.openxmlformats-officedocument.presentationml.notesSlide+xml"/>
  <Override PartName="/ppt/notesSlides/notesSlide4.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84.xml" ContentType="application/vnd.openxmlformats-officedocument.presentationml.notesSlide+xml"/>
  <Override PartName="/ppt/notesSlides/notesSlide3.xml" ContentType="application/vnd.openxmlformats-officedocument.presentationml.notesSlide+xml"/>
  <Override PartName="/ppt/notesSlides/notesSlide33.xml" ContentType="application/vnd.openxmlformats-officedocument.presentationml.notesSlide+xml"/>
  <Override PartName="/ppt/notesSlides/notesSlide40.xml" ContentType="application/vnd.openxmlformats-officedocument.presentationml.notesSlide+xml"/>
  <Override PartName="/ppt/notesSlides/notesSlide37.xml" ContentType="application/vnd.openxmlformats-officedocument.presentationml.notesSlide+xml"/>
  <Override PartName="/ppt/notesSlides/notesSlide81.xml" ContentType="application/vnd.openxmlformats-officedocument.presentationml.notesSlide+xml"/>
  <Override PartName="/ppt/notesSlides/notesSlide44.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35.xml" ContentType="application/vnd.openxmlformats-officedocument.presentationml.notesSlide+xml"/>
  <Override PartName="/ppt/notesSlides/notesSlide51.xml" ContentType="application/vnd.openxmlformats-officedocument.presentationml.notesSlide+xml"/>
  <Override PartName="/ppt/notesSlides/notesSlide63.xml" ContentType="application/vnd.openxmlformats-officedocument.presentationml.notesSlide+xml"/>
  <Override PartName="/ppt/notesSlides/notesSlide12.xml" ContentType="application/vnd.openxmlformats-officedocument.presentationml.notesSlide+xml"/>
  <Override PartName="/ppt/notesSlides/notesSlide49.xml" ContentType="application/vnd.openxmlformats-officedocument.presentationml.notesSlide+xml"/>
  <Override PartName="/ppt/notesSlides/notesSlide13.xml" ContentType="application/vnd.openxmlformats-officedocument.presentationml.notesSlide+xml"/>
  <Override PartName="/ppt/notesSlides/notesSlide67.xml" ContentType="application/vnd.openxmlformats-officedocument.presentationml.notesSlide+xml"/>
  <Override PartName="/ppt/notesSlides/notesSlide15.xml" ContentType="application/vnd.openxmlformats-officedocument.presentationml.notesSlide+xml"/>
  <Override PartName="/ppt/notesSlides/notesSlide82.xml" ContentType="application/vnd.openxmlformats-officedocument.presentationml.notesSlide+xml"/>
  <Override PartName="/ppt/notesSlides/notesSlide17.xml" ContentType="application/vnd.openxmlformats-officedocument.presentationml.notesSlide+xml"/>
  <Override PartName="/ppt/notesSlides/notesSlide24.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Lst>
  <p:sldSz cx="9144000" cy="6858000"/>
  <p:notesSz cx="9144000" cy="6858000"/>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2400" strike="noStrike" u="none">
                <a:solidFill>
                  <a:schemeClr val="dk1"/>
                </a:solidFill>
                <a:effectLst/>
                <a:uFillTx/>
                <a:latin typeface="Arial"/>
              </a:rPr>
              <a:t>Click to move the slide</a:t>
            </a:r>
            <a:endParaRPr b="0" lang="en-US" sz="2400" strike="noStrike" u="none">
              <a:solidFill>
                <a:schemeClr val="dk1"/>
              </a:solidFill>
              <a:effectLst/>
              <a:uFillTx/>
              <a:latin typeface="Arial"/>
            </a:endParaRPr>
          </a:p>
        </p:txBody>
      </p:sp>
      <p:sp>
        <p:nvSpPr>
          <p:cNvPr id="13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32"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133" name="PlaceHolder 4"/>
          <p:cNvSpPr>
            <a:spLocks noGrp="1"/>
          </p:cNvSpPr>
          <p:nvPr>
            <p:ph type="dt" idx="18"/>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34" name="PlaceHolder 5"/>
          <p:cNvSpPr>
            <a:spLocks noGrp="1"/>
          </p:cNvSpPr>
          <p:nvPr>
            <p:ph type="ftr" idx="19"/>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35" name="PlaceHolder 6"/>
          <p:cNvSpPr>
            <a:spLocks noGrp="1"/>
          </p:cNvSpPr>
          <p:nvPr>
            <p:ph type="sldNum" idx="20"/>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33233A00-EFA2-49C0-8970-780A1477BA42}"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2857680" y="515520"/>
            <a:ext cx="3428640" cy="2571480"/>
          </a:xfrm>
          <a:prstGeom prst="rect">
            <a:avLst/>
          </a:prstGeom>
          <a:ln w="0">
            <a:noFill/>
          </a:ln>
        </p:spPr>
      </p:sp>
      <p:sp>
        <p:nvSpPr>
          <p:cNvPr id="394" name="PlaceHolder 2"/>
          <p:cNvSpPr>
            <a:spLocks noGrp="1"/>
          </p:cNvSpPr>
          <p:nvPr>
            <p:ph type="body"/>
          </p:nvPr>
        </p:nvSpPr>
        <p:spPr>
          <a:xfrm>
            <a:off x="914400" y="3257640"/>
            <a:ext cx="7314840" cy="3085920"/>
          </a:xfrm>
          <a:prstGeom prst="rect">
            <a:avLst/>
          </a:prstGeom>
          <a:noFill/>
          <a:ln w="0">
            <a:noFill/>
          </a:ln>
        </p:spPr>
        <p:txBody>
          <a:bodyPr numCol="1" spcCol="0"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95" name="PlaceHolder 3"/>
          <p:cNvSpPr>
            <a:spLocks noGrp="1"/>
          </p:cNvSpPr>
          <p:nvPr>
            <p:ph type="sldNum" idx="22"/>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chemeClr val="dk1"/>
                </a:solidFill>
                <a:effectLst/>
                <a:uFillTx/>
                <a:latin typeface="Calibri"/>
                <a:ea typeface="MS PGothic"/>
              </a:defRPr>
            </a:lvl1pPr>
          </a:lstStyle>
          <a:p>
            <a:pPr indent="0" algn="r">
              <a:lnSpc>
                <a:spcPct val="100000"/>
              </a:lnSpc>
              <a:buNone/>
            </a:pPr>
            <a:fld id="{68F0EE03-7EFD-4A2F-982A-F39A33D7170D}" type="slidenum">
              <a:rPr b="0" lang="en-US" sz="1200" strike="noStrike" u="none">
                <a:solidFill>
                  <a:schemeClr val="dk1"/>
                </a:solidFill>
                <a:effectLst/>
                <a:uFillTx/>
                <a:latin typeface="Calibri"/>
                <a:ea typeface="MS PGothic"/>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2857680" y="515520"/>
            <a:ext cx="3428640" cy="2571480"/>
          </a:xfrm>
          <a:prstGeom prst="rect">
            <a:avLst/>
          </a:prstGeom>
          <a:ln w="0">
            <a:noFill/>
          </a:ln>
        </p:spPr>
      </p:sp>
      <p:sp>
        <p:nvSpPr>
          <p:cNvPr id="412"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主鍵</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每一個表中只會有一個</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例如</a:t>
            </a:r>
            <a:r>
              <a:rPr b="0" lang="en-US" sz="2000" strike="noStrike" u="none">
                <a:solidFill>
                  <a:srgbClr val="000000"/>
                </a:solidFill>
                <a:effectLst/>
                <a:uFillTx/>
                <a:latin typeface="Arial"/>
              </a:rPr>
              <a:t>student ID)</a:t>
            </a:r>
            <a:r>
              <a:rPr b="0" lang="zh-TW" sz="2000" strike="noStrike" u="none">
                <a:solidFill>
                  <a:srgbClr val="000000"/>
                </a:solidFill>
                <a:effectLst/>
                <a:uFillTx/>
                <a:latin typeface="Arial"/>
              </a:rPr>
              <a:t>，用來辨識該筆資料</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如同字典，一個條目只會對應一個字</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外鍵（</a:t>
            </a:r>
            <a:r>
              <a:rPr b="0" lang="en-US" sz="2000" strike="noStrike" u="none">
                <a:solidFill>
                  <a:srgbClr val="000000"/>
                </a:solidFill>
                <a:effectLst/>
                <a:uFillTx/>
                <a:latin typeface="Arial"/>
              </a:rPr>
              <a:t>Foreign Key</a:t>
            </a:r>
            <a:r>
              <a:rPr b="0" lang="zh-TW" sz="2000" strike="noStrike" u="none">
                <a:solidFill>
                  <a:srgbClr val="000000"/>
                </a:solidFill>
                <a:effectLst/>
                <a:uFillTx/>
                <a:latin typeface="Arial"/>
              </a:rPr>
              <a:t>） 是資料庫中用來建立和強化兩個資料表之間關聯的一種約束。其值對應到另一個資料表中的主鍵（</a:t>
            </a:r>
            <a:r>
              <a:rPr b="0" lang="en-US" sz="2000" strike="noStrike" u="none">
                <a:solidFill>
                  <a:srgbClr val="000000"/>
                </a:solidFill>
                <a:effectLst/>
                <a:uFillTx/>
                <a:latin typeface="Arial"/>
              </a:rPr>
              <a:t>Primary Key</a:t>
            </a:r>
            <a:r>
              <a:rPr b="0" lang="zh-TW" sz="2000" strike="noStrike" u="none">
                <a:solidFill>
                  <a:srgbClr val="000000"/>
                </a:solidFill>
                <a:effectLst/>
                <a:uFillTx/>
                <a:latin typeface="Arial"/>
              </a:rPr>
              <a:t>），從而建立起兩個資料表之間的聯繫。</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Arial"/>
              </a:rPr>
              <a:t>如表中的</a:t>
            </a:r>
            <a:r>
              <a:rPr b="0" lang="en-US" sz="2000" strike="noStrike" u="none">
                <a:solidFill>
                  <a:srgbClr val="000000"/>
                </a:solidFill>
                <a:effectLst/>
                <a:uFillTx/>
                <a:latin typeface="Arial"/>
              </a:rPr>
              <a:t>major</a:t>
            </a:r>
            <a:r>
              <a:rPr b="0" lang="zh-TW" sz="2000" strike="noStrike" u="none">
                <a:solidFill>
                  <a:srgbClr val="000000"/>
                </a:solidFill>
                <a:effectLst/>
                <a:uFillTx/>
                <a:latin typeface="Arial"/>
              </a:rPr>
              <a:t>，就有可能是一個外來鍵，連結到另一張統整了所有科系的表</a:t>
            </a:r>
            <a:endParaRPr b="0" lang="en-US" sz="2000" strike="noStrike" u="none">
              <a:solidFill>
                <a:srgbClr val="000000"/>
              </a:solidFill>
              <a:effectLst/>
              <a:uFillTx/>
              <a:latin typeface="Arial"/>
            </a:endParaRPr>
          </a:p>
        </p:txBody>
      </p:sp>
      <p:sp>
        <p:nvSpPr>
          <p:cNvPr id="413" name="PlaceHolder 3"/>
          <p:cNvSpPr>
            <a:spLocks noGrp="1"/>
          </p:cNvSpPr>
          <p:nvPr>
            <p:ph type="sldNum" idx="28"/>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8DD3332-B0D2-4729-93D6-8D20D5CC053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2857680" y="515520"/>
            <a:ext cx="3428640" cy="2571480"/>
          </a:xfrm>
          <a:prstGeom prst="rect">
            <a:avLst/>
          </a:prstGeom>
          <a:ln w="0">
            <a:noFill/>
          </a:ln>
        </p:spPr>
      </p:sp>
      <p:sp>
        <p:nvSpPr>
          <p:cNvPr id="415"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檔案維護</a:t>
            </a:r>
            <a:endParaRPr b="0" lang="en-US" sz="2000" strike="noStrike" u="none">
              <a:solidFill>
                <a:srgbClr val="000000"/>
              </a:solidFill>
              <a:effectLst/>
              <a:uFillTx/>
              <a:latin typeface="Arial"/>
            </a:endParaRPr>
          </a:p>
        </p:txBody>
      </p:sp>
      <p:sp>
        <p:nvSpPr>
          <p:cNvPr id="416" name="PlaceHolder 3"/>
          <p:cNvSpPr>
            <a:spLocks noGrp="1"/>
          </p:cNvSpPr>
          <p:nvPr>
            <p:ph type="sldNum" idx="29"/>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B2788F9-E939-4735-B7D2-6EECDBA9A4B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2857680" y="515520"/>
            <a:ext cx="3428640" cy="2571480"/>
          </a:xfrm>
          <a:prstGeom prst="rect">
            <a:avLst/>
          </a:prstGeom>
          <a:ln w="0">
            <a:noFill/>
          </a:ln>
        </p:spPr>
      </p:sp>
      <p:sp>
        <p:nvSpPr>
          <p:cNvPr id="418"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en-US" sz="1200" strike="noStrike" u="none">
                <a:solidFill>
                  <a:srgbClr val="000000"/>
                </a:solidFill>
                <a:effectLst/>
                <a:uFillTx/>
                <a:latin typeface="Arial"/>
              </a:rPr>
              <a:t>Alphabetic/Numeric check</a:t>
            </a:r>
            <a:r>
              <a:rPr b="0" lang="en-US" sz="1200" strike="noStrike" u="none">
                <a:solidFill>
                  <a:srgbClr val="000000"/>
                </a:solidFill>
                <a:effectLst/>
                <a:uFillTx/>
                <a:latin typeface="Arial"/>
              </a:rPr>
              <a:t> </a:t>
            </a:r>
            <a:r>
              <a:rPr b="0" lang="zh-TW" sz="1200" strike="noStrike" u="none">
                <a:solidFill>
                  <a:srgbClr val="000000"/>
                </a:solidFill>
                <a:effectLst/>
                <a:uFillTx/>
                <a:latin typeface="Arial"/>
              </a:rPr>
              <a:t>字母</a:t>
            </a:r>
            <a:r>
              <a:rPr b="0" lang="en-US" sz="1200" strike="noStrike" u="none">
                <a:solidFill>
                  <a:srgbClr val="000000"/>
                </a:solidFill>
                <a:effectLst/>
                <a:uFillTx/>
                <a:latin typeface="Arial"/>
              </a:rPr>
              <a:t>/</a:t>
            </a:r>
            <a:r>
              <a:rPr b="0" lang="zh-TW" sz="1200" strike="noStrike" u="none">
                <a:solidFill>
                  <a:srgbClr val="000000"/>
                </a:solidFill>
                <a:effectLst/>
                <a:uFillTx/>
                <a:latin typeface="Arial"/>
              </a:rPr>
              <a:t>數字 確保數據格式正確</a:t>
            </a:r>
            <a:endParaRPr b="0" lang="en-US" sz="1200" strike="noStrike" u="none">
              <a:solidFill>
                <a:srgbClr val="000000"/>
              </a:solidFill>
              <a:effectLst/>
              <a:uFillTx/>
              <a:latin typeface="Arial"/>
            </a:endParaRPr>
          </a:p>
          <a:p>
            <a:pPr indent="0" defTabSz="914400">
              <a:lnSpc>
                <a:spcPct val="100000"/>
              </a:lnSpc>
              <a:spcBef>
                <a:spcPts val="360"/>
              </a:spcBef>
              <a:buNone/>
              <a:tabLst>
                <a:tab algn="l" pos="0"/>
              </a:tabLst>
            </a:pPr>
            <a:r>
              <a:rPr b="0" lang="en-US" sz="1200" strike="noStrike" u="none">
                <a:solidFill>
                  <a:srgbClr val="000000"/>
                </a:solidFill>
                <a:effectLst/>
                <a:uFillTx/>
                <a:latin typeface="Arial"/>
              </a:rPr>
              <a:t>Range check </a:t>
            </a:r>
            <a:r>
              <a:rPr b="0" lang="zh-TW" sz="1200" strike="noStrike" u="none">
                <a:solidFill>
                  <a:srgbClr val="000000"/>
                </a:solidFill>
                <a:effectLst/>
                <a:uFillTx/>
                <a:latin typeface="Arial"/>
              </a:rPr>
              <a:t>數據必須在下限跟上限之間 例</a:t>
            </a:r>
            <a:r>
              <a:rPr b="0" lang="en-US" sz="1200" strike="noStrike" u="none">
                <a:solidFill>
                  <a:srgbClr val="000000"/>
                </a:solidFill>
                <a:effectLst/>
                <a:uFillTx/>
                <a:latin typeface="Arial"/>
              </a:rPr>
              <a:t>: </a:t>
            </a:r>
            <a:r>
              <a:rPr b="0" lang="zh-TW" sz="1200" strike="noStrike" u="none">
                <a:solidFill>
                  <a:srgbClr val="000000"/>
                </a:solidFill>
                <a:effectLst/>
                <a:uFillTx/>
                <a:latin typeface="Arial"/>
              </a:rPr>
              <a:t>年紀不能是</a:t>
            </a:r>
            <a:r>
              <a:rPr b="0" lang="en-US" sz="1200" strike="noStrike" u="none">
                <a:solidFill>
                  <a:srgbClr val="000000"/>
                </a:solidFill>
                <a:effectLst/>
                <a:uFillTx/>
                <a:latin typeface="Arial"/>
              </a:rPr>
              <a:t>-1</a:t>
            </a:r>
            <a:r>
              <a:rPr b="0" lang="zh-TW" sz="1200" strike="noStrike" u="none">
                <a:solidFill>
                  <a:srgbClr val="000000"/>
                </a:solidFill>
                <a:effectLst/>
                <a:uFillTx/>
                <a:latin typeface="Arial"/>
              </a:rPr>
              <a:t>歲</a:t>
            </a:r>
            <a:endParaRPr b="0" lang="en-US" sz="1200" strike="noStrike" u="none">
              <a:solidFill>
                <a:srgbClr val="000000"/>
              </a:solidFill>
              <a:effectLst/>
              <a:uFillTx/>
              <a:latin typeface="Arial"/>
            </a:endParaRPr>
          </a:p>
          <a:p>
            <a:pPr indent="0" defTabSz="914400">
              <a:lnSpc>
                <a:spcPct val="100000"/>
              </a:lnSpc>
              <a:spcBef>
                <a:spcPts val="360"/>
              </a:spcBef>
              <a:buNone/>
              <a:tabLst>
                <a:tab algn="l" pos="0"/>
              </a:tabLst>
            </a:pPr>
            <a:r>
              <a:rPr b="0" lang="en-US" sz="1200" strike="noStrike" u="none">
                <a:solidFill>
                  <a:srgbClr val="000000"/>
                </a:solidFill>
                <a:effectLst/>
                <a:uFillTx/>
                <a:latin typeface="Arial"/>
              </a:rPr>
              <a:t>Consistency check</a:t>
            </a:r>
            <a:r>
              <a:rPr b="0" lang="zh-TW" sz="1200" strike="noStrike" u="none">
                <a:solidFill>
                  <a:srgbClr val="000000"/>
                </a:solidFill>
                <a:effectLst/>
                <a:uFillTx/>
                <a:latin typeface="Arial"/>
              </a:rPr>
              <a:t>一致性 確保一筆紀錄的多個數據具有邏輯性 例</a:t>
            </a:r>
            <a:r>
              <a:rPr b="0" lang="en-US" sz="1200" strike="noStrike" u="none">
                <a:solidFill>
                  <a:srgbClr val="000000"/>
                </a:solidFill>
                <a:effectLst/>
                <a:uFillTx/>
                <a:latin typeface="Arial"/>
              </a:rPr>
              <a:t>: </a:t>
            </a:r>
            <a:r>
              <a:rPr b="0" lang="zh-TW" sz="1200" strike="noStrike" u="none">
                <a:solidFill>
                  <a:srgbClr val="000000"/>
                </a:solidFill>
                <a:effectLst/>
                <a:uFillTx/>
                <a:latin typeface="Arial"/>
              </a:rPr>
              <a:t>訂房時，退房日期必須晚於訂房日期</a:t>
            </a:r>
            <a:endParaRPr b="0" lang="en-US" sz="1200" strike="noStrike" u="none">
              <a:solidFill>
                <a:srgbClr val="000000"/>
              </a:solidFill>
              <a:effectLst/>
              <a:uFillTx/>
              <a:latin typeface="Arial"/>
            </a:endParaRPr>
          </a:p>
          <a:p>
            <a:pPr indent="0" defTabSz="914400">
              <a:lnSpc>
                <a:spcPct val="100000"/>
              </a:lnSpc>
              <a:spcBef>
                <a:spcPts val="360"/>
              </a:spcBef>
              <a:buNone/>
              <a:tabLst>
                <a:tab algn="l" pos="0"/>
              </a:tabLst>
            </a:pPr>
            <a:r>
              <a:rPr b="0" lang="en-US" sz="1200" strike="noStrike" u="none">
                <a:solidFill>
                  <a:srgbClr val="000000"/>
                </a:solidFill>
                <a:effectLst/>
                <a:uFillTx/>
                <a:latin typeface="Arial"/>
              </a:rPr>
              <a:t>Completeness check</a:t>
            </a:r>
            <a:r>
              <a:rPr b="0" lang="zh-TW" sz="1200" strike="noStrike" u="none">
                <a:solidFill>
                  <a:srgbClr val="000000"/>
                </a:solidFill>
                <a:effectLst/>
                <a:uFillTx/>
                <a:latin typeface="Arial"/>
              </a:rPr>
              <a:t>完整性 例</a:t>
            </a:r>
            <a:r>
              <a:rPr b="0" lang="en-US" sz="1200" strike="noStrike" u="none">
                <a:solidFill>
                  <a:srgbClr val="000000"/>
                </a:solidFill>
                <a:effectLst/>
                <a:uFillTx/>
                <a:latin typeface="Arial"/>
              </a:rPr>
              <a:t>: </a:t>
            </a:r>
            <a:r>
              <a:rPr b="0" lang="zh-TW" sz="1200" strike="noStrike" u="none">
                <a:solidFill>
                  <a:srgbClr val="000000"/>
                </a:solidFill>
                <a:effectLst/>
                <a:uFillTx/>
                <a:latin typeface="Arial"/>
              </a:rPr>
              <a:t>不能留空</a:t>
            </a:r>
            <a:endParaRPr b="0" lang="en-US" sz="1200" strike="noStrike" u="none">
              <a:solidFill>
                <a:srgbClr val="000000"/>
              </a:solidFill>
              <a:effectLst/>
              <a:uFillTx/>
              <a:latin typeface="Arial"/>
            </a:endParaRPr>
          </a:p>
          <a:p>
            <a:pPr indent="0" defTabSz="914400">
              <a:lnSpc>
                <a:spcPct val="100000"/>
              </a:lnSpc>
              <a:buNone/>
              <a:tabLst>
                <a:tab algn="l" pos="0"/>
              </a:tabLst>
            </a:pPr>
            <a:endParaRPr b="0" lang="en-US" sz="1200" strike="noStrike" u="none">
              <a:solidFill>
                <a:srgbClr val="000000"/>
              </a:solidFill>
              <a:effectLst/>
              <a:uFillTx/>
              <a:latin typeface="Arial"/>
            </a:endParaRPr>
          </a:p>
        </p:txBody>
      </p:sp>
      <p:sp>
        <p:nvSpPr>
          <p:cNvPr id="419" name="PlaceHolder 3"/>
          <p:cNvSpPr>
            <a:spLocks noGrp="1"/>
          </p:cNvSpPr>
          <p:nvPr>
            <p:ph type="sldNum" idx="30"/>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E610D9E-1129-48C5-839A-5C6A7FC061B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2857680" y="515520"/>
            <a:ext cx="3428640" cy="2571480"/>
          </a:xfrm>
          <a:prstGeom prst="rect">
            <a:avLst/>
          </a:prstGeom>
          <a:ln w="0">
            <a:noFill/>
          </a:ln>
        </p:spPr>
      </p:sp>
      <p:sp>
        <p:nvSpPr>
          <p:cNvPr id="421"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22" name="PlaceHolder 3"/>
          <p:cNvSpPr>
            <a:spLocks noGrp="1"/>
          </p:cNvSpPr>
          <p:nvPr>
            <p:ph type="sldNum" idx="31"/>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C797FB4-E1FD-4F1D-90BB-40A9931535D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2857680" y="515880"/>
            <a:ext cx="3428640" cy="2571480"/>
          </a:xfrm>
          <a:prstGeom prst="rect">
            <a:avLst/>
          </a:prstGeom>
          <a:ln w="0">
            <a:noFill/>
          </a:ln>
        </p:spPr>
      </p:sp>
      <p:sp>
        <p:nvSpPr>
          <p:cNvPr id="424"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文件處理系統是一種使用獨立文件來儲存和組織數據的方法。每個部門（如會計、庫存、人事）通常都有自己專屬的數據文件</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缺點</a:t>
            </a:r>
            <a:r>
              <a:rPr b="0" lang="en-US" sz="2000" strike="noStrike" u="none">
                <a:solidFill>
                  <a:srgbClr val="000000"/>
                </a:solidFill>
                <a:effectLst/>
                <a:uFillTx/>
                <a:latin typeface="Arial"/>
              </a:rPr>
              <a:t>: data</a:t>
            </a:r>
            <a:r>
              <a:rPr b="0" lang="zh-TW" sz="2000" strike="noStrike" u="none">
                <a:solidFill>
                  <a:srgbClr val="000000"/>
                </a:solidFill>
                <a:effectLst/>
                <a:uFillTx/>
                <a:latin typeface="Arial"/>
              </a:rPr>
              <a:t>缺乏標準化、缺乏中央管理、數據</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相同的數據（例如客戶地址）會被儲存在多個應用程式的不同文件中，浪費儲存空間並容易造成不一致</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資料孤島</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每個部門的資料都是各自儲存各自定義，像一座座孤島一樣無法和企業內部的其他數據進行連接互動</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使用一個集中式的系統來管理數據，將數據視為一種集中的、共享的資源，由 </a:t>
            </a:r>
            <a:r>
              <a:rPr b="0" lang="en-US" sz="2000" strike="noStrike" u="none">
                <a:solidFill>
                  <a:srgbClr val="000000"/>
                </a:solidFill>
                <a:effectLst/>
                <a:uFillTx/>
                <a:latin typeface="Arial"/>
              </a:rPr>
              <a:t>DBMS </a:t>
            </a:r>
            <a:r>
              <a:rPr b="0" lang="zh-TW" sz="2000" strike="noStrike" u="none">
                <a:solidFill>
                  <a:srgbClr val="000000"/>
                </a:solidFill>
                <a:effectLst/>
                <a:uFillTx/>
                <a:latin typeface="Arial"/>
              </a:rPr>
              <a:t>進行管理，這極大地提高了數據的效率、一致性和安全性。</a:t>
            </a:r>
            <a:endParaRPr b="0" lang="en-US" sz="2000" strike="noStrike" u="none">
              <a:solidFill>
                <a:srgbClr val="000000"/>
              </a:solidFill>
              <a:effectLst/>
              <a:uFillTx/>
              <a:latin typeface="Arial"/>
            </a:endParaRPr>
          </a:p>
        </p:txBody>
      </p:sp>
      <p:sp>
        <p:nvSpPr>
          <p:cNvPr id="425" name="PlaceHolder 3"/>
          <p:cNvSpPr>
            <a:spLocks noGrp="1"/>
          </p:cNvSpPr>
          <p:nvPr>
            <p:ph type="sldNum" idx="32"/>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848AB7F-646D-4817-BBD5-295DA6254F6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2857680" y="515880"/>
            <a:ext cx="3428640" cy="2571480"/>
          </a:xfrm>
          <a:prstGeom prst="rect">
            <a:avLst/>
          </a:prstGeom>
          <a:ln w="0">
            <a:noFill/>
          </a:ln>
        </p:spPr>
      </p:sp>
      <p:sp>
        <p:nvSpPr>
          <p:cNvPr id="427"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學校可以利用資料庫來集中管理所有的學生、教師和課程資訊。透過</a:t>
            </a:r>
            <a:r>
              <a:rPr b="0" lang="en-US" sz="2000" strike="noStrike" u="none">
                <a:solidFill>
                  <a:srgbClr val="000000"/>
                </a:solidFill>
                <a:effectLst/>
                <a:uFillTx/>
                <a:latin typeface="Arial"/>
              </a:rPr>
              <a:t>DBMS</a:t>
            </a:r>
            <a:r>
              <a:rPr b="0" lang="zh-TW" sz="2000" strike="noStrike" u="none">
                <a:solidFill>
                  <a:srgbClr val="000000"/>
                </a:solidFill>
                <a:effectLst/>
                <a:uFillTx/>
                <a:latin typeface="Arial"/>
              </a:rPr>
              <a:t>，不同部門的使用者可以同時存取和更新資料，確保資料的一致性和準確性。這有助於學校提高行政效率。</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28" name="PlaceHolder 3"/>
          <p:cNvSpPr>
            <a:spLocks noGrp="1"/>
          </p:cNvSpPr>
          <p:nvPr>
            <p:ph type="sldNum" idx="33"/>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CB93F68-D666-46ED-9826-AEEA9E4BD24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2857680" y="515520"/>
            <a:ext cx="3428640" cy="2571480"/>
          </a:xfrm>
          <a:prstGeom prst="rect">
            <a:avLst/>
          </a:prstGeom>
          <a:ln w="0">
            <a:noFill/>
          </a:ln>
        </p:spPr>
      </p:sp>
      <p:sp>
        <p:nvSpPr>
          <p:cNvPr id="430"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資料庫透過建立關聯，有效地減少了資料冗餘，提高了資料的一致性，並改善了資料查詢的效率。</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資料庫在處理大量資料時，能夠提供更有效率、更可靠的管理方式。</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31" name="PlaceHolder 3"/>
          <p:cNvSpPr>
            <a:spLocks noGrp="1"/>
          </p:cNvSpPr>
          <p:nvPr>
            <p:ph type="sldNum" idx="34"/>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D2E1C95-1483-496C-A189-851BF4A34D7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2857680" y="515520"/>
            <a:ext cx="3428640" cy="2571480"/>
          </a:xfrm>
          <a:prstGeom prst="rect">
            <a:avLst/>
          </a:prstGeom>
          <a:ln w="0">
            <a:noFill/>
          </a:ln>
        </p:spPr>
      </p:sp>
      <p:sp>
        <p:nvSpPr>
          <p:cNvPr id="433"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成本較高</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因為是集中管理，所以一旦安全防線被突破，所有</a:t>
            </a:r>
            <a:r>
              <a:rPr b="0" lang="en-US" sz="2000" strike="noStrike" u="none">
                <a:solidFill>
                  <a:srgbClr val="000000"/>
                </a:solidFill>
                <a:effectLst/>
                <a:uFillTx/>
                <a:latin typeface="Arial"/>
              </a:rPr>
              <a:t>data</a:t>
            </a:r>
            <a:r>
              <a:rPr b="0" lang="zh-TW" sz="2000" strike="noStrike" u="none">
                <a:solidFill>
                  <a:srgbClr val="000000"/>
                </a:solidFill>
                <a:effectLst/>
                <a:uFillTx/>
                <a:latin typeface="Arial"/>
              </a:rPr>
              <a:t>都會有風險</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由於所有數據都集中儲存在一個地方，如果伺服器或 </a:t>
            </a:r>
            <a:r>
              <a:rPr b="0" lang="en-US" sz="2000" strike="noStrike" u="none">
                <a:solidFill>
                  <a:srgbClr val="000000"/>
                </a:solidFill>
                <a:effectLst/>
                <a:uFillTx/>
                <a:latin typeface="Arial"/>
              </a:rPr>
              <a:t>DBMS </a:t>
            </a:r>
            <a:r>
              <a:rPr b="0" lang="zh-TW" sz="2000" strike="noStrike" u="none">
                <a:solidFill>
                  <a:srgbClr val="000000"/>
                </a:solidFill>
                <a:effectLst/>
                <a:uFillTx/>
                <a:latin typeface="Arial"/>
              </a:rPr>
              <a:t>軟體發生故障，所有依賴於該數據的應用程式都會停擺。這要求必須有嚴格的備份和恢復策略</a:t>
            </a:r>
            <a:endParaRPr b="0" lang="en-US" sz="2000" strike="noStrike" u="none">
              <a:solidFill>
                <a:srgbClr val="000000"/>
              </a:solidFill>
              <a:effectLst/>
              <a:uFillTx/>
              <a:latin typeface="Arial"/>
            </a:endParaRPr>
          </a:p>
        </p:txBody>
      </p:sp>
      <p:sp>
        <p:nvSpPr>
          <p:cNvPr id="434" name="PlaceHolder 3"/>
          <p:cNvSpPr>
            <a:spLocks noGrp="1"/>
          </p:cNvSpPr>
          <p:nvPr>
            <p:ph type="sldNum" idx="35"/>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A443E5A-0431-4803-B747-44F4804F56B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Img"/>
          </p:nvPr>
        </p:nvSpPr>
        <p:spPr>
          <a:xfrm>
            <a:off x="2857680" y="515520"/>
            <a:ext cx="3428640" cy="2571480"/>
          </a:xfrm>
          <a:prstGeom prst="rect">
            <a:avLst/>
          </a:prstGeom>
          <a:ln w="0">
            <a:noFill/>
          </a:ln>
        </p:spPr>
      </p:sp>
      <p:sp>
        <p:nvSpPr>
          <p:cNvPr id="436"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網頁資料庫</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它用於儲存所有與網站運作相關的動態數據，通過網頁介面提供使用者查詢</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通常涵蓋使用者生活方面的資訊</a:t>
            </a:r>
            <a:endParaRPr b="0" lang="en-US" sz="2000" strike="noStrike" u="none">
              <a:solidFill>
                <a:srgbClr val="000000"/>
              </a:solidFill>
              <a:effectLst/>
              <a:uFillTx/>
              <a:latin typeface="Arial"/>
            </a:endParaRPr>
          </a:p>
        </p:txBody>
      </p:sp>
      <p:sp>
        <p:nvSpPr>
          <p:cNvPr id="437" name="PlaceHolder 3"/>
          <p:cNvSpPr>
            <a:spLocks noGrp="1"/>
          </p:cNvSpPr>
          <p:nvPr>
            <p:ph type="sldNum" idx="36"/>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3566A04-A0BF-4569-9834-8FE0875BF21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sldImg"/>
          </p:nvPr>
        </p:nvSpPr>
        <p:spPr>
          <a:xfrm>
            <a:off x="2857680" y="515520"/>
            <a:ext cx="3428640" cy="2571480"/>
          </a:xfrm>
          <a:prstGeom prst="rect">
            <a:avLst/>
          </a:prstGeom>
          <a:ln w="0">
            <a:noFill/>
          </a:ln>
        </p:spPr>
      </p:sp>
      <p:sp>
        <p:nvSpPr>
          <p:cNvPr id="439"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IXL learning</a:t>
            </a:r>
            <a:r>
              <a:rPr b="0" lang="zh-TW" sz="2000" strike="noStrike" u="none">
                <a:solidFill>
                  <a:srgbClr val="000000"/>
                </a:solidFill>
                <a:effectLst/>
                <a:uFillTx/>
                <a:latin typeface="Arial"/>
              </a:rPr>
              <a:t>題庫型學習系統，資料庫的應用例子</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題庫</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40" name="PlaceHolder 3"/>
          <p:cNvSpPr>
            <a:spLocks noGrp="1"/>
          </p:cNvSpPr>
          <p:nvPr>
            <p:ph type="sldNum" idx="37"/>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36C74E3-B10E-450E-B228-A6639BBCCC2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2857680" y="515880"/>
            <a:ext cx="3428640" cy="2571480"/>
          </a:xfrm>
          <a:prstGeom prst="rect">
            <a:avLst/>
          </a:prstGeom>
          <a:ln w="0">
            <a:noFill/>
          </a:ln>
        </p:spPr>
      </p:sp>
      <p:sp>
        <p:nvSpPr>
          <p:cNvPr id="442"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rmAutofit fontScale="85000" lnSpcReduction="9999"/>
          </a:bodyPr>
          <a:p>
            <a:pPr indent="0">
              <a:lnSpc>
                <a:spcPct val="100000"/>
              </a:lnSpc>
              <a:buNone/>
            </a:pPr>
            <a:r>
              <a:rPr b="1" lang="zh-TW" sz="2000" strike="noStrike" u="none">
                <a:solidFill>
                  <a:srgbClr val="000000"/>
                </a:solidFill>
                <a:effectLst/>
                <a:uFillTx/>
                <a:latin typeface="Arial"/>
              </a:rPr>
              <a:t>大數據的來源與應用：以電商為例</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企業透過</a:t>
            </a:r>
            <a:r>
              <a:rPr b="1" lang="zh-TW" sz="2000" strike="noStrike" u="none">
                <a:solidFill>
                  <a:srgbClr val="000000"/>
                </a:solidFill>
                <a:effectLst/>
                <a:uFillTx/>
                <a:latin typeface="Arial"/>
              </a:rPr>
              <a:t>收集顧客行為數據</a:t>
            </a:r>
            <a:r>
              <a:rPr b="0" lang="zh-TW" sz="2000" strike="noStrike" u="none">
                <a:solidFill>
                  <a:srgbClr val="000000"/>
                </a:solidFill>
                <a:effectLst/>
                <a:uFillTx/>
                <a:latin typeface="Arial"/>
              </a:rPr>
              <a:t>來產生</a:t>
            </a:r>
            <a:r>
              <a:rPr b="1" lang="zh-TW" sz="2000" strike="noStrike" u="none">
                <a:solidFill>
                  <a:srgbClr val="000000"/>
                </a:solidFill>
                <a:effectLst/>
                <a:uFillTx/>
                <a:latin typeface="Arial"/>
              </a:rPr>
              <a:t>大數據</a:t>
            </a:r>
            <a:r>
              <a:rPr b="0" lang="zh-TW" sz="2000" strike="noStrike" u="none">
                <a:solidFill>
                  <a:srgbClr val="000000"/>
                </a:solidFill>
                <a:effectLst/>
                <a:uFillTx/>
                <a:latin typeface="Arial"/>
              </a:rPr>
              <a:t>，並進一步利用這些數據來改善服務品質和提升營收。</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大數據的來源：顧客行為數據</a:t>
            </a:r>
            <a:endParaRPr b="0" lang="en-US" sz="2000" strike="noStrike" u="none">
              <a:solidFill>
                <a:srgbClr val="000000"/>
              </a:solidFill>
              <a:effectLst/>
              <a:uFillTx/>
              <a:latin typeface="Arial"/>
            </a:endParaRPr>
          </a:p>
          <a:p>
            <a:pPr marL="216000" indent="-216000">
              <a:lnSpc>
                <a:spcPct val="100000"/>
              </a:lnSpc>
              <a:buClr>
                <a:srgbClr val="000000"/>
              </a:buClr>
              <a:buFont typeface="Arial"/>
              <a:buChar char="•"/>
            </a:pPr>
            <a:r>
              <a:rPr b="1" lang="zh-TW" sz="2000" strike="noStrike" u="none">
                <a:solidFill>
                  <a:srgbClr val="000000"/>
                </a:solidFill>
                <a:effectLst/>
                <a:uFillTx/>
                <a:latin typeface="Arial"/>
              </a:rPr>
              <a:t>購買</a:t>
            </a:r>
            <a:r>
              <a:rPr b="1" lang="en-US" sz="2000" strike="noStrike" u="none">
                <a:solidFill>
                  <a:srgbClr val="000000"/>
                </a:solidFill>
                <a:effectLst/>
                <a:uFillTx/>
                <a:latin typeface="Arial"/>
              </a:rPr>
              <a:t>/</a:t>
            </a:r>
            <a:r>
              <a:rPr b="1" lang="zh-TW" sz="2000" strike="noStrike" u="none">
                <a:solidFill>
                  <a:srgbClr val="000000"/>
                </a:solidFill>
                <a:effectLst/>
                <a:uFillTx/>
                <a:latin typeface="Arial"/>
              </a:rPr>
              <a:t>瀏覽</a:t>
            </a:r>
            <a:r>
              <a:rPr b="1" lang="en-US" sz="2000" strike="noStrike" u="none">
                <a:solidFill>
                  <a:srgbClr val="000000"/>
                </a:solidFill>
                <a:effectLst/>
                <a:uFillTx/>
                <a:latin typeface="Arial"/>
              </a:rPr>
              <a:t>/</a:t>
            </a:r>
            <a:r>
              <a:rPr b="1" lang="zh-TW" sz="2000" strike="noStrike" u="none">
                <a:solidFill>
                  <a:srgbClr val="000000"/>
                </a:solidFill>
                <a:effectLst/>
                <a:uFillTx/>
                <a:latin typeface="Arial"/>
              </a:rPr>
              <a:t>搜尋</a:t>
            </a:r>
            <a:r>
              <a:rPr b="1" lang="en-US" sz="2000" strike="noStrike" u="none">
                <a:solidFill>
                  <a:srgbClr val="000000"/>
                </a:solidFill>
                <a:effectLst/>
                <a:uFillTx/>
                <a:latin typeface="Arial"/>
              </a:rPr>
              <a:t>/</a:t>
            </a:r>
            <a:r>
              <a:rPr b="1" lang="zh-TW" sz="2000" strike="noStrike" u="none">
                <a:solidFill>
                  <a:srgbClr val="000000"/>
                </a:solidFill>
                <a:effectLst/>
                <a:uFillTx/>
                <a:latin typeface="Arial"/>
              </a:rPr>
              <a:t>互動</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1" lang="en-US" sz="2000" strike="noStrike" u="none">
                <a:solidFill>
                  <a:srgbClr val="000000"/>
                </a:solidFill>
                <a:effectLst/>
                <a:uFillTx/>
                <a:latin typeface="Arial"/>
              </a:rPr>
              <a:t>Amazon</a:t>
            </a:r>
            <a:r>
              <a:rPr b="1" lang="zh-TW" sz="2000" strike="noStrike" u="none">
                <a:solidFill>
                  <a:srgbClr val="000000"/>
                </a:solidFill>
                <a:effectLst/>
                <a:uFillTx/>
                <a:latin typeface="Arial"/>
              </a:rPr>
              <a:t>的「您可能也會喜歡」</a:t>
            </a:r>
            <a:endParaRPr b="0" lang="en-US" sz="2000" strike="noStrike" u="none">
              <a:solidFill>
                <a:srgbClr val="000000"/>
              </a:solidFill>
              <a:effectLst/>
              <a:uFillTx/>
              <a:latin typeface="Arial"/>
            </a:endParaRPr>
          </a:p>
          <a:p>
            <a:pPr marL="216000" indent="-216000">
              <a:lnSpc>
                <a:spcPct val="100000"/>
              </a:lnSpc>
              <a:buClr>
                <a:srgbClr val="000000"/>
              </a:buClr>
              <a:buFont typeface="Arial"/>
              <a:buChar char="•"/>
            </a:pPr>
            <a:r>
              <a:rPr b="1" lang="zh-TW" sz="2000" strike="noStrike" u="none">
                <a:solidFill>
                  <a:srgbClr val="000000"/>
                </a:solidFill>
                <a:effectLst/>
                <a:uFillTx/>
                <a:latin typeface="Arial"/>
              </a:rPr>
              <a:t>原理</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Amazon</a:t>
            </a:r>
            <a:r>
              <a:rPr b="0" lang="zh-TW" sz="2000" strike="noStrike" u="none">
                <a:solidFill>
                  <a:srgbClr val="000000"/>
                </a:solidFill>
                <a:effectLst/>
                <a:uFillTx/>
                <a:latin typeface="Arial"/>
              </a:rPr>
              <a:t>會分析購買某一商品的用戶，同時也購買了哪些其他商品，以此作為推薦的依據。</a:t>
            </a:r>
            <a:endParaRPr b="0" lang="en-US" sz="2000" strike="noStrike" u="none">
              <a:solidFill>
                <a:srgbClr val="000000"/>
              </a:solidFill>
              <a:effectLst/>
              <a:uFillTx/>
              <a:latin typeface="Arial"/>
            </a:endParaRPr>
          </a:p>
          <a:p>
            <a:pPr marL="216000" indent="-216000">
              <a:lnSpc>
                <a:spcPct val="100000"/>
              </a:lnSpc>
              <a:buClr>
                <a:srgbClr val="000000"/>
              </a:buClr>
              <a:buFont typeface="Arial"/>
              <a:buChar char="•"/>
            </a:pPr>
            <a:r>
              <a:rPr b="1" lang="zh-TW" sz="2000" strike="noStrike" u="none">
                <a:solidFill>
                  <a:srgbClr val="000000"/>
                </a:solidFill>
                <a:effectLst/>
                <a:uFillTx/>
                <a:latin typeface="Arial"/>
              </a:rPr>
              <a:t>效益</a:t>
            </a:r>
            <a:r>
              <a:rPr b="0" lang="zh-TW" sz="2000" strike="noStrike" u="none">
                <a:solidFill>
                  <a:srgbClr val="000000"/>
                </a:solidFill>
                <a:effectLst/>
                <a:uFillTx/>
                <a:latin typeface="Arial"/>
              </a:rPr>
              <a:t>：透過推薦相關商品，增加顧客的購買意願，提高銷售額。</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但是可能會產生風險 就是 </a:t>
            </a:r>
            <a:r>
              <a:rPr b="0" lang="en-US" sz="2000" strike="noStrike" u="none">
                <a:solidFill>
                  <a:srgbClr val="000000"/>
                </a:solidFill>
                <a:effectLst/>
                <a:uFillTx/>
                <a:latin typeface="Arial"/>
              </a:rPr>
              <a:t>data creep</a:t>
            </a:r>
            <a:endParaRPr b="0" lang="en-US" sz="2000" strike="noStrike" u="none">
              <a:solidFill>
                <a:srgbClr val="000000"/>
              </a:solidFill>
              <a:effectLst/>
              <a:uFillTx/>
              <a:latin typeface="Arial"/>
            </a:endParaRPr>
          </a:p>
        </p:txBody>
      </p:sp>
      <p:sp>
        <p:nvSpPr>
          <p:cNvPr id="443" name="PlaceHolder 3"/>
          <p:cNvSpPr>
            <a:spLocks noGrp="1"/>
          </p:cNvSpPr>
          <p:nvPr>
            <p:ph type="sldNum" idx="38"/>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2C1B635-016F-4A2B-B734-29043159D2E7}" type="slidenum">
              <a:rPr b="0" lang="en-US" sz="1200" strike="noStrike" u="none">
                <a:solidFill>
                  <a:srgbClr val="000000"/>
                </a:solidFill>
                <a:effectLst/>
                <a:uFillTx/>
                <a:latin typeface="Times New Roman"/>
              </a:rPr>
              <a:t>23</a:t>
            </a:fld>
            <a:endParaRPr b="0" lang="en-US"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2857680" y="515880"/>
            <a:ext cx="3428640" cy="2571480"/>
          </a:xfrm>
          <a:prstGeom prst="rect">
            <a:avLst/>
          </a:prstGeom>
          <a:ln w="0">
            <a:noFill/>
          </a:ln>
        </p:spPr>
      </p:sp>
      <p:sp>
        <p:nvSpPr>
          <p:cNvPr id="445"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rmAutofit/>
          </a:bodyPr>
          <a:p>
            <a:pPr indent="0">
              <a:lnSpc>
                <a:spcPct val="100000"/>
              </a:lnSpc>
              <a:buNone/>
            </a:pPr>
            <a:r>
              <a:rPr b="1" lang="zh-TW" sz="2000" strike="noStrike" u="none">
                <a:solidFill>
                  <a:srgbClr val="000000"/>
                </a:solidFill>
                <a:effectLst/>
                <a:uFillTx/>
                <a:latin typeface="Arial"/>
              </a:rPr>
              <a:t>無意識的收集 </a:t>
            </a:r>
            <a:r>
              <a:rPr b="0" lang="zh-TW" sz="2000" strike="noStrike" u="none">
                <a:solidFill>
                  <a:srgbClr val="000000"/>
                </a:solidFill>
                <a:effectLst/>
                <a:uFillTx/>
                <a:latin typeface="Arial"/>
              </a:rPr>
              <a:t>數據是在應用程式、系統或業務流程運行時，作為</a:t>
            </a:r>
            <a:r>
              <a:rPr b="1" lang="zh-TW" sz="2000" strike="noStrike" u="none">
                <a:solidFill>
                  <a:srgbClr val="000000"/>
                </a:solidFill>
                <a:effectLst/>
                <a:uFillTx/>
                <a:latin typeface="Arial"/>
              </a:rPr>
              <a:t>副產品</a:t>
            </a:r>
            <a:r>
              <a:rPr b="0" lang="zh-TW" sz="2000" strike="noStrike" u="none">
                <a:solidFill>
                  <a:srgbClr val="000000"/>
                </a:solidFill>
                <a:effectLst/>
                <a:uFillTx/>
                <a:latin typeface="Arial"/>
              </a:rPr>
              <a:t>被收集的，而非經過深思熟慮的決策。</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數據保留過久 </a:t>
            </a:r>
            <a:r>
              <a:rPr b="0" lang="zh-TW" sz="2000" strike="noStrike" u="none">
                <a:solidFill>
                  <a:srgbClr val="000000"/>
                </a:solidFill>
                <a:effectLst/>
                <a:uFillTx/>
                <a:latin typeface="Arial"/>
              </a:rPr>
              <a:t>組織將舊的、不再需要的數據保留了比法律或業務規定的</a:t>
            </a:r>
            <a:r>
              <a:rPr b="1" lang="zh-TW" sz="2000" strike="noStrike" u="none">
                <a:solidFill>
                  <a:srgbClr val="000000"/>
                </a:solidFill>
                <a:effectLst/>
                <a:uFillTx/>
                <a:latin typeface="Arial"/>
              </a:rPr>
              <a:t>更長的時間</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範圍擴大 </a:t>
            </a:r>
            <a:r>
              <a:rPr b="0" lang="zh-TW" sz="2000" strike="noStrike" u="none">
                <a:solidFill>
                  <a:srgbClr val="000000"/>
                </a:solidFill>
                <a:effectLst/>
                <a:uFillTx/>
                <a:latin typeface="Arial"/>
              </a:rPr>
              <a:t>隨著時間推移，數據收集的範圍和類型逐漸</a:t>
            </a:r>
            <a:r>
              <a:rPr b="1" lang="zh-TW" sz="2000" strike="noStrike" u="none">
                <a:solidFill>
                  <a:srgbClr val="000000"/>
                </a:solidFill>
                <a:effectLst/>
                <a:uFillTx/>
                <a:latin typeface="Arial"/>
              </a:rPr>
              <a:t>超出</a:t>
            </a:r>
            <a:r>
              <a:rPr b="0" lang="zh-TW" sz="2000" strike="noStrike" u="none">
                <a:solidFill>
                  <a:srgbClr val="000000"/>
                </a:solidFill>
                <a:effectLst/>
                <a:uFillTx/>
                <a:latin typeface="Arial"/>
              </a:rPr>
              <a:t>了最初的用途。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這些會造成安全風險、消耗數據儲存</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備份資源</a:t>
            </a:r>
            <a:endParaRPr b="0" lang="en-US" sz="2000" strike="noStrike" u="none">
              <a:solidFill>
                <a:srgbClr val="000000"/>
              </a:solidFill>
              <a:effectLst/>
              <a:uFillTx/>
              <a:latin typeface="Arial"/>
            </a:endParaRPr>
          </a:p>
        </p:txBody>
      </p:sp>
      <p:sp>
        <p:nvSpPr>
          <p:cNvPr id="446" name="PlaceHolder 3"/>
          <p:cNvSpPr>
            <a:spLocks noGrp="1"/>
          </p:cNvSpPr>
          <p:nvPr>
            <p:ph type="sldNum" idx="39"/>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39B839E-3B61-4E4A-881B-C34CBD7E7B73}" type="slidenum">
              <a:rPr b="0" lang="en-US" sz="1200" strike="noStrike" u="none">
                <a:solidFill>
                  <a:srgbClr val="000000"/>
                </a:solidFill>
                <a:effectLst/>
                <a:uFillTx/>
                <a:latin typeface="Times New Roman"/>
              </a:rPr>
              <a:t>24</a:t>
            </a:fld>
            <a:endParaRPr b="0" lang="en-US"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2857680" y="515880"/>
            <a:ext cx="3428640" cy="2571480"/>
          </a:xfrm>
          <a:prstGeom prst="rect">
            <a:avLst/>
          </a:prstGeom>
          <a:ln w="0">
            <a:noFill/>
          </a:ln>
        </p:spPr>
      </p:sp>
      <p:sp>
        <p:nvSpPr>
          <p:cNvPr id="448"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資料視覺化</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「種族點地圖」是一種應用</a:t>
            </a:r>
            <a:endParaRPr b="0" lang="en-US" sz="2000" strike="noStrike" u="none">
              <a:solidFill>
                <a:srgbClr val="000000"/>
              </a:solidFill>
              <a:effectLst/>
              <a:uFillTx/>
              <a:latin typeface="Arial"/>
            </a:endParaRPr>
          </a:p>
        </p:txBody>
      </p:sp>
      <p:sp>
        <p:nvSpPr>
          <p:cNvPr id="449" name="PlaceHolder 3"/>
          <p:cNvSpPr>
            <a:spLocks noGrp="1"/>
          </p:cNvSpPr>
          <p:nvPr>
            <p:ph type="sldNum" idx="40"/>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C5C6D54-CC7D-4367-A50B-62848EF25B94}" type="slidenum">
              <a:rPr b="0" lang="en-US" sz="1200" strike="noStrike" u="none">
                <a:solidFill>
                  <a:srgbClr val="000000"/>
                </a:solidFill>
                <a:effectLst/>
                <a:uFillTx/>
                <a:latin typeface="Times New Roman"/>
              </a:rPr>
              <a:t>24</a:t>
            </a:fld>
            <a:endParaRPr b="0" lang="en-US"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2857680" y="515520"/>
            <a:ext cx="3428640" cy="2571480"/>
          </a:xfrm>
          <a:prstGeom prst="rect">
            <a:avLst/>
          </a:prstGeom>
          <a:ln w="0">
            <a:noFill/>
          </a:ln>
        </p:spPr>
      </p:sp>
      <p:sp>
        <p:nvSpPr>
          <p:cNvPr id="451"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資料模型用來描述資料庫中數據的特性</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關聯式模型 </a:t>
            </a:r>
            <a:r>
              <a:rPr b="1" lang="en-US" sz="2000" strike="noStrike" u="none">
                <a:solidFill>
                  <a:srgbClr val="000000"/>
                </a:solidFill>
                <a:effectLst/>
                <a:uFillTx/>
                <a:latin typeface="Arial"/>
              </a:rPr>
              <a:t>(Relational Model):</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最主流的模型，數據以</a:t>
            </a:r>
            <a:r>
              <a:rPr b="1" lang="zh-TW" sz="2000" strike="noStrike" u="none">
                <a:solidFill>
                  <a:srgbClr val="000000"/>
                </a:solidFill>
                <a:effectLst/>
                <a:uFillTx/>
                <a:latin typeface="Arial"/>
              </a:rPr>
              <a:t>表格 </a:t>
            </a:r>
            <a:r>
              <a:rPr b="1" lang="en-US" sz="2000" strike="noStrike" u="none">
                <a:solidFill>
                  <a:srgbClr val="000000"/>
                </a:solidFill>
                <a:effectLst/>
                <a:uFillTx/>
                <a:latin typeface="Arial"/>
              </a:rPr>
              <a:t>(Tables)</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的形式組織，使用主鍵和外鍵建立關係。這是現代 </a:t>
            </a:r>
            <a:r>
              <a:rPr b="0" lang="en-US" sz="2000" strike="noStrike" u="none">
                <a:solidFill>
                  <a:srgbClr val="000000"/>
                </a:solidFill>
                <a:effectLst/>
                <a:uFillTx/>
                <a:latin typeface="Arial"/>
              </a:rPr>
              <a:t>SQL </a:t>
            </a:r>
            <a:r>
              <a:rPr b="0" lang="zh-TW" sz="2000" strike="noStrike" u="none">
                <a:solidFill>
                  <a:srgbClr val="000000"/>
                </a:solidFill>
                <a:effectLst/>
                <a:uFillTx/>
                <a:latin typeface="Arial"/>
              </a:rPr>
              <a:t>資料庫的基礎。</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物件導向模型 </a:t>
            </a:r>
            <a:r>
              <a:rPr b="1" lang="en-US" sz="2000" strike="noStrike" u="none">
                <a:solidFill>
                  <a:srgbClr val="000000"/>
                </a:solidFill>
                <a:effectLst/>
                <a:uFillTx/>
                <a:latin typeface="Arial"/>
              </a:rPr>
              <a:t>(Object-Oriented Model):</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將數據和處理數據的程序打包成</a:t>
            </a:r>
            <a:r>
              <a:rPr b="1" lang="zh-TW" sz="2000" strike="noStrike" u="none">
                <a:solidFill>
                  <a:srgbClr val="000000"/>
                </a:solidFill>
                <a:effectLst/>
                <a:uFillTx/>
                <a:latin typeface="Arial"/>
              </a:rPr>
              <a:t>物件</a:t>
            </a:r>
            <a:r>
              <a:rPr b="0" lang="zh-TW" sz="2000" strike="noStrike" u="none">
                <a:solidFill>
                  <a:srgbClr val="000000"/>
                </a:solidFill>
                <a:effectLst/>
                <a:uFillTx/>
                <a:latin typeface="Arial"/>
              </a:rPr>
              <a:t>。可以儲存各種複雜的資料型態，例如圖形、影像、聲音等</a:t>
            </a:r>
            <a:endParaRPr b="0" lang="en-US" sz="2000" strike="noStrike" u="none">
              <a:solidFill>
                <a:srgbClr val="000000"/>
              </a:solidFill>
              <a:effectLst/>
              <a:uFillTx/>
              <a:latin typeface="Arial"/>
            </a:endParaRPr>
          </a:p>
        </p:txBody>
      </p:sp>
      <p:sp>
        <p:nvSpPr>
          <p:cNvPr id="452" name="PlaceHolder 3"/>
          <p:cNvSpPr>
            <a:spLocks noGrp="1"/>
          </p:cNvSpPr>
          <p:nvPr>
            <p:ph type="sldNum" idx="41"/>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7137BB4-0C59-4802-A2D6-DC289A01A78D}" type="slidenum">
              <a:rPr b="0" lang="en-US" sz="1200" strike="noStrike" u="none">
                <a:solidFill>
                  <a:srgbClr val="000000"/>
                </a:solidFill>
                <a:effectLst/>
                <a:uFillTx/>
                <a:latin typeface="Times New Roman"/>
              </a:rPr>
              <a:t>24</a:t>
            </a:fld>
            <a:endParaRPr b="0" lang="en-US"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2857680" y="515520"/>
            <a:ext cx="3428640" cy="2571480"/>
          </a:xfrm>
          <a:prstGeom prst="rect">
            <a:avLst/>
          </a:prstGeom>
          <a:ln w="0">
            <a:noFill/>
          </a:ln>
        </p:spPr>
      </p:sp>
      <p:sp>
        <p:nvSpPr>
          <p:cNvPr id="454"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1" lang="zh-TW" sz="2000" strike="noStrike" u="none">
                <a:solidFill>
                  <a:srgbClr val="000000"/>
                </a:solidFill>
                <a:effectLst/>
                <a:uFillTx/>
                <a:latin typeface="Arial"/>
              </a:rPr>
              <a:t>數據字典</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Data Dictionary</a:t>
            </a:r>
            <a:r>
              <a:rPr b="0" lang="zh-TW" sz="2000" strike="noStrike" u="none">
                <a:solidFill>
                  <a:srgbClr val="000000"/>
                </a:solidFill>
                <a:effectLst/>
                <a:uFillTx/>
                <a:latin typeface="Arial"/>
              </a:rPr>
              <a:t>）就像是一本詳細記錄資料庫中所有資料的「字典」。它提供了一種系統化的方法來定義、描述和管理資料庫中的數據元素。</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55" name="PlaceHolder 3"/>
          <p:cNvSpPr>
            <a:spLocks noGrp="1"/>
          </p:cNvSpPr>
          <p:nvPr>
            <p:ph type="sldNum" idx="42"/>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7DF317E-CE47-44B1-BA29-FBC871F9D8FE}" type="slidenum">
              <a:rPr b="0" lang="en-US" sz="1200" strike="noStrike" u="none">
                <a:solidFill>
                  <a:srgbClr val="000000"/>
                </a:solidFill>
                <a:effectLst/>
                <a:uFillTx/>
                <a:latin typeface="Times New Roman"/>
              </a:rPr>
              <a:t>24</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2857680" y="515520"/>
            <a:ext cx="3428640" cy="2571480"/>
          </a:xfrm>
          <a:prstGeom prst="rect">
            <a:avLst/>
          </a:prstGeom>
          <a:ln w="0">
            <a:noFill/>
          </a:ln>
        </p:spPr>
      </p:sp>
      <p:sp>
        <p:nvSpPr>
          <p:cNvPr id="457"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58" name="PlaceHolder 3"/>
          <p:cNvSpPr>
            <a:spLocks noGrp="1"/>
          </p:cNvSpPr>
          <p:nvPr>
            <p:ph type="sldNum" idx="43"/>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30BEBD2-526B-40A8-8E4B-D70AEF098A37}" type="slidenum">
              <a:rPr b="0" lang="en-US" sz="1200" strike="noStrike" u="none">
                <a:solidFill>
                  <a:srgbClr val="000000"/>
                </a:solidFill>
                <a:effectLst/>
                <a:uFillTx/>
                <a:latin typeface="Times New Roman"/>
              </a:rPr>
              <a:t>24</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2857680" y="515880"/>
            <a:ext cx="3428640" cy="2571480"/>
          </a:xfrm>
          <a:prstGeom prst="rect">
            <a:avLst/>
          </a:prstGeom>
          <a:ln w="0">
            <a:noFill/>
          </a:ln>
        </p:spPr>
      </p:sp>
      <p:sp>
        <p:nvSpPr>
          <p:cNvPr id="397"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資料庫 </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以特定方式組織起來，</a:t>
            </a:r>
            <a:r>
              <a:rPr b="0" lang="zh-TW" sz="1200" strike="noStrike" u="none">
                <a:solidFill>
                  <a:schemeClr val="dk1"/>
                </a:solidFill>
                <a:effectLst/>
                <a:uFillTx/>
                <a:latin typeface="+mn-lt"/>
                <a:ea typeface="ＭＳ Ｐゴシック"/>
              </a:rPr>
              <a:t>可視為數位化的檔案櫃——儲存電子檔案的處所</a:t>
            </a:r>
            <a:r>
              <a:rPr b="0" lang="zh-TW" sz="2000" strike="noStrike" u="none">
                <a:solidFill>
                  <a:srgbClr val="000000"/>
                </a:solidFill>
                <a:effectLst/>
                <a:uFillTx/>
                <a:latin typeface="+mn-lt"/>
                <a:ea typeface="ＭＳ Ｐゴシック"/>
              </a:rPr>
              <a:t>，方便存取、檢索和使用數據的集合</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mn-lt"/>
                <a:ea typeface="ＭＳ Ｐゴシック"/>
              </a:rPr>
              <a:t>數據 – 還沒被處理過的東西</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mn-lt"/>
                <a:ea typeface="ＭＳ Ｐゴシック"/>
              </a:rPr>
              <a:t>因為</a:t>
            </a:r>
            <a:r>
              <a:rPr b="0" lang="en-US" sz="2000" strike="noStrike" u="none">
                <a:solidFill>
                  <a:srgbClr val="000000"/>
                </a:solidFill>
                <a:effectLst/>
                <a:uFillTx/>
                <a:latin typeface="+mn-lt"/>
                <a:ea typeface="ＭＳ Ｐゴシック"/>
              </a:rPr>
              <a:t>data</a:t>
            </a:r>
            <a:r>
              <a:rPr b="0" lang="zh-TW" sz="2000" strike="noStrike" u="none">
                <a:solidFill>
                  <a:srgbClr val="000000"/>
                </a:solidFill>
                <a:effectLst/>
                <a:uFillTx/>
                <a:latin typeface="+mn-lt"/>
                <a:ea typeface="ＭＳ Ｐゴシック"/>
              </a:rPr>
              <a:t>是沒有被處理過的，所以</a:t>
            </a:r>
            <a:r>
              <a:rPr b="0" lang="en-US" sz="2000" strike="noStrike" u="none">
                <a:solidFill>
                  <a:srgbClr val="000000"/>
                </a:solidFill>
                <a:effectLst/>
                <a:uFillTx/>
                <a:latin typeface="+mn-lt"/>
                <a:ea typeface="ＭＳ Ｐゴシック"/>
              </a:rPr>
              <a:t>database</a:t>
            </a:r>
            <a:r>
              <a:rPr b="0" lang="zh-TW" sz="2000" strike="noStrike" u="none">
                <a:solidFill>
                  <a:srgbClr val="000000"/>
                </a:solidFill>
                <a:effectLst/>
                <a:uFillTx/>
                <a:latin typeface="+mn-lt"/>
                <a:ea typeface="ＭＳ Ｐゴシック"/>
              </a:rPr>
              <a:t>已有邏輯性的方式組織，方便使用</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398" name="PlaceHolder 3"/>
          <p:cNvSpPr>
            <a:spLocks noGrp="1"/>
          </p:cNvSpPr>
          <p:nvPr>
            <p:ph type="sldNum" idx="23"/>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97F21EC-0EEB-478E-A6E8-65448334249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2857680" y="515520"/>
            <a:ext cx="3428640" cy="2571480"/>
          </a:xfrm>
          <a:prstGeom prst="rect">
            <a:avLst/>
          </a:prstGeom>
          <a:ln w="0">
            <a:noFill/>
          </a:ln>
        </p:spPr>
      </p:sp>
      <p:sp>
        <p:nvSpPr>
          <p:cNvPr id="460"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計算最大報名人數減去目前已報名人數，並將結果以別名 </a:t>
            </a:r>
            <a:r>
              <a:rPr b="0" lang="en-US" sz="2000" strike="noStrike" u="none">
                <a:solidFill>
                  <a:srgbClr val="000000"/>
                </a:solidFill>
                <a:effectLst/>
                <a:uFillTx/>
                <a:latin typeface="Arial"/>
              </a:rPr>
              <a:t>SEATS_REMAINING </a:t>
            </a:r>
            <a:r>
              <a:rPr b="0" lang="zh-TW" sz="2000" strike="noStrike" u="none">
                <a:solidFill>
                  <a:srgbClr val="000000"/>
                </a:solidFill>
                <a:effectLst/>
                <a:uFillTx/>
                <a:latin typeface="Arial"/>
              </a:rPr>
              <a:t>表示，代表剩餘的座位數。</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查詢條件是兩個表格中的</a:t>
            </a:r>
            <a:r>
              <a:rPr b="0" lang="en-US" sz="2000" strike="noStrike" u="none">
                <a:solidFill>
                  <a:srgbClr val="000000"/>
                </a:solidFill>
                <a:effectLst/>
                <a:uFillTx/>
                <a:latin typeface="Arial"/>
              </a:rPr>
              <a:t>CLASS_CODE</a:t>
            </a:r>
            <a:r>
              <a:rPr b="0" lang="zh-TW" sz="2000" strike="noStrike" u="none">
                <a:solidFill>
                  <a:srgbClr val="000000"/>
                </a:solidFill>
                <a:effectLst/>
                <a:uFillTx/>
                <a:latin typeface="Arial"/>
              </a:rPr>
              <a:t>必須相同，以確保資料的一致性。最後，根據</a:t>
            </a:r>
            <a:r>
              <a:rPr b="0" lang="en-US" sz="2000" strike="noStrike" u="none">
                <a:solidFill>
                  <a:srgbClr val="000000"/>
                </a:solidFill>
                <a:effectLst/>
                <a:uFillTx/>
                <a:latin typeface="Arial"/>
              </a:rPr>
              <a:t>CLASS</a:t>
            </a:r>
            <a:r>
              <a:rPr b="0" lang="zh-TW" sz="2000" strike="noStrike" u="none">
                <a:solidFill>
                  <a:srgbClr val="000000"/>
                </a:solidFill>
                <a:effectLst/>
                <a:uFillTx/>
                <a:latin typeface="Arial"/>
              </a:rPr>
              <a:t>進行排序。</a:t>
            </a:r>
            <a:endParaRPr b="0" lang="en-US" sz="2000" strike="noStrike" u="none">
              <a:solidFill>
                <a:srgbClr val="000000"/>
              </a:solidFill>
              <a:effectLst/>
              <a:uFillTx/>
              <a:latin typeface="Arial"/>
            </a:endParaRPr>
          </a:p>
        </p:txBody>
      </p:sp>
      <p:sp>
        <p:nvSpPr>
          <p:cNvPr id="461" name="PlaceHolder 3"/>
          <p:cNvSpPr>
            <a:spLocks noGrp="1"/>
          </p:cNvSpPr>
          <p:nvPr>
            <p:ph type="sldNum" idx="44"/>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21352EE-7A56-4DC7-9F34-7826C9624F8C}" type="slidenum">
              <a:rPr b="0" lang="en-US" sz="1200" strike="noStrike" u="none">
                <a:solidFill>
                  <a:srgbClr val="000000"/>
                </a:solidFill>
                <a:effectLst/>
                <a:uFillTx/>
                <a:latin typeface="Times New Roman"/>
              </a:rPr>
              <a:t>24</a:t>
            </a:fld>
            <a:endParaRPr b="0" lang="en-US"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2857680" y="515520"/>
            <a:ext cx="3428640" cy="2571480"/>
          </a:xfrm>
          <a:prstGeom prst="rect">
            <a:avLst/>
          </a:prstGeom>
          <a:ln w="0">
            <a:noFill/>
          </a:ln>
        </p:spPr>
      </p:sp>
      <p:sp>
        <p:nvSpPr>
          <p:cNvPr id="463"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en-US" sz="2000" strike="noStrike" u="none">
                <a:solidFill>
                  <a:srgbClr val="000000"/>
                </a:solidFill>
                <a:effectLst/>
                <a:uFillTx/>
                <a:latin typeface="Arial"/>
              </a:rPr>
              <a:t>QBE</a:t>
            </a:r>
            <a:r>
              <a:rPr b="0" lang="zh-TW" sz="2000" strike="noStrike" u="none">
                <a:solidFill>
                  <a:srgbClr val="000000"/>
                </a:solidFill>
                <a:effectLst/>
                <a:uFillTx/>
                <a:latin typeface="Arial"/>
              </a:rPr>
              <a:t>為了方便使用者使用，會有圖形化使用者介面，對非專業用戶很友好</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64" name="PlaceHolder 3"/>
          <p:cNvSpPr>
            <a:spLocks noGrp="1"/>
          </p:cNvSpPr>
          <p:nvPr>
            <p:ph type="sldNum" idx="45"/>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E07ECA0-1A67-4D5D-8768-5A8BC85B7F20}" type="slidenum">
              <a:rPr b="0" lang="en-US" sz="1200" strike="noStrike" u="none">
                <a:solidFill>
                  <a:srgbClr val="000000"/>
                </a:solidFill>
                <a:effectLst/>
                <a:uFillTx/>
                <a:latin typeface="Times New Roman"/>
              </a:rPr>
              <a:t>24</a:t>
            </a:fld>
            <a:endParaRPr b="0" lang="en-US"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2857680" y="515520"/>
            <a:ext cx="3428640" cy="2571480"/>
          </a:xfrm>
          <a:prstGeom prst="rect">
            <a:avLst/>
          </a:prstGeom>
          <a:ln w="0">
            <a:noFill/>
          </a:ln>
        </p:spPr>
      </p:sp>
      <p:sp>
        <p:nvSpPr>
          <p:cNvPr id="466"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表單是一個顯示在螢幕上的視窗，用來輸入</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修改資料庫中的資料</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Arial"/>
              </a:rPr>
              <a:t>報表生成器能讓用戶設計報表，並將資料提取到報表中，這樣就不需要使用較複雜的</a:t>
            </a:r>
            <a:r>
              <a:rPr b="0" lang="en-US" sz="2000" strike="noStrike" u="none">
                <a:solidFill>
                  <a:srgbClr val="000000"/>
                </a:solidFill>
                <a:effectLst/>
                <a:uFillTx/>
                <a:latin typeface="Arial"/>
              </a:rPr>
              <a:t>SQL</a:t>
            </a:r>
            <a:r>
              <a:rPr b="0" lang="zh-TW" sz="2000" strike="noStrike" u="none">
                <a:solidFill>
                  <a:srgbClr val="000000"/>
                </a:solidFill>
                <a:effectLst/>
                <a:uFillTx/>
                <a:latin typeface="Arial"/>
              </a:rPr>
              <a:t>語言</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67" name="PlaceHolder 3"/>
          <p:cNvSpPr>
            <a:spLocks noGrp="1"/>
          </p:cNvSpPr>
          <p:nvPr>
            <p:ph type="sldNum" idx="46"/>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336FA66-9AF2-4538-A5BE-6994A7A18246}" type="slidenum">
              <a:rPr b="0" lang="en-US" sz="1200" strike="noStrike" u="none">
                <a:solidFill>
                  <a:srgbClr val="000000"/>
                </a:solidFill>
                <a:effectLst/>
                <a:uFillTx/>
                <a:latin typeface="Times New Roman"/>
              </a:rPr>
              <a:t>24</a:t>
            </a:fld>
            <a:endParaRPr b="0" lang="en-US"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sldImg"/>
          </p:nvPr>
        </p:nvSpPr>
        <p:spPr>
          <a:xfrm>
            <a:off x="2857680" y="515520"/>
            <a:ext cx="3428640" cy="2571480"/>
          </a:xfrm>
          <a:prstGeom prst="rect">
            <a:avLst/>
          </a:prstGeom>
          <a:ln w="0">
            <a:noFill/>
          </a:ln>
        </p:spPr>
      </p:sp>
      <p:sp>
        <p:nvSpPr>
          <p:cNvPr id="469"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報表的範例</a:t>
            </a:r>
            <a:endParaRPr b="0" lang="en-US" sz="2000" strike="noStrike" u="none">
              <a:solidFill>
                <a:srgbClr val="000000"/>
              </a:solidFill>
              <a:effectLst/>
              <a:uFillTx/>
              <a:latin typeface="Arial"/>
            </a:endParaRPr>
          </a:p>
        </p:txBody>
      </p:sp>
      <p:sp>
        <p:nvSpPr>
          <p:cNvPr id="470" name="PlaceHolder 3"/>
          <p:cNvSpPr>
            <a:spLocks noGrp="1"/>
          </p:cNvSpPr>
          <p:nvPr>
            <p:ph type="sldNum" idx="47"/>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331F1CD-4BAB-43F4-9C5F-69EA5A0E9AF9}" type="slidenum">
              <a:rPr b="0" lang="en-US" sz="1200" strike="noStrike" u="none">
                <a:solidFill>
                  <a:srgbClr val="000000"/>
                </a:solidFill>
                <a:effectLst/>
                <a:uFillTx/>
                <a:latin typeface="Times New Roman"/>
              </a:rPr>
              <a:t>24</a:t>
            </a:fld>
            <a:endParaRPr b="0" lang="en-US" sz="12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2857680" y="515520"/>
            <a:ext cx="3428640" cy="2571480"/>
          </a:xfrm>
          <a:prstGeom prst="rect">
            <a:avLst/>
          </a:prstGeom>
          <a:ln w="0">
            <a:noFill/>
          </a:ln>
        </p:spPr>
      </p:sp>
      <p:sp>
        <p:nvSpPr>
          <p:cNvPr id="472"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rmAutofit fontScale="92500" lnSpcReduction="9999"/>
          </a:bodyPr>
          <a:p>
            <a:pPr indent="0">
              <a:lnSpc>
                <a:spcPct val="100000"/>
              </a:lnSpc>
              <a:buNone/>
            </a:pPr>
            <a:r>
              <a:rPr b="0" lang="en-US" sz="2000" strike="noStrike" u="none">
                <a:solidFill>
                  <a:srgbClr val="000000"/>
                </a:solidFill>
                <a:effectLst/>
                <a:uFillTx/>
                <a:latin typeface="Arial"/>
              </a:rPr>
              <a:t>Access privileges</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存取權限</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存取權限就是決定誰能做什麼、不能做什麼的規則。</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最小權限原則</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賦予每一個合法動作最小的權限，就是為了保護數據以及功能避免受到錯誤或者惡意行為的破壞</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安全： 壞人就比較難入侵你的系統，因為他們拿到的權限很少。</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穩定： 因為大家只做自己該做的事，系統就不容易出錯。</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給別人或程式剛剛好的權限，不要給太多。</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這樣可以讓系統更安全、更穩定。</a:t>
            </a:r>
            <a:endParaRPr b="0" lang="en-US" sz="2000" strike="noStrike" u="none">
              <a:solidFill>
                <a:srgbClr val="000000"/>
              </a:solidFill>
              <a:effectLst/>
              <a:uFillTx/>
              <a:latin typeface="Arial"/>
            </a:endParaRPr>
          </a:p>
        </p:txBody>
      </p:sp>
      <p:sp>
        <p:nvSpPr>
          <p:cNvPr id="473" name="PlaceHolder 3"/>
          <p:cNvSpPr>
            <a:spLocks noGrp="1"/>
          </p:cNvSpPr>
          <p:nvPr>
            <p:ph type="sldNum" idx="48"/>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F9A4EB2-505F-48F1-BCD0-3F5E55D50EBF}" type="slidenum">
              <a:rPr b="0" lang="en-US" sz="1200" strike="noStrike" u="none">
                <a:solidFill>
                  <a:srgbClr val="000000"/>
                </a:solidFill>
                <a:effectLst/>
                <a:uFillTx/>
                <a:latin typeface="Times New Roman"/>
              </a:rPr>
              <a:t>35</a:t>
            </a:fld>
            <a:endParaRPr b="0" lang="en-US" sz="12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2857680" y="515520"/>
            <a:ext cx="3428640" cy="2571480"/>
          </a:xfrm>
          <a:prstGeom prst="rect">
            <a:avLst/>
          </a:prstGeom>
          <a:ln w="0">
            <a:noFill/>
          </a:ln>
        </p:spPr>
      </p:sp>
      <p:sp>
        <p:nvSpPr>
          <p:cNvPr id="475"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Log</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日誌</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Recovery utility </a:t>
            </a:r>
            <a:r>
              <a:rPr b="0" lang="zh-TW" sz="2000" strike="noStrike" u="none">
                <a:solidFill>
                  <a:srgbClr val="000000"/>
                </a:solidFill>
                <a:effectLst/>
                <a:uFillTx/>
                <a:latin typeface="Arial"/>
              </a:rPr>
              <a:t>恢復工具</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0" lang="zh-TW" sz="2000" strike="noStrike" u="none">
                <a:solidFill>
                  <a:srgbClr val="000000"/>
                </a:solidFill>
                <a:effectLst/>
                <a:uFillTx/>
                <a:latin typeface="Arial"/>
              </a:rPr>
              <a:t>持續備份與一般每日，每周的定期備份是不一樣的，持續備份能夠捕捉到所有的數據變更，當發生任何更改時，這些變更會被立即記錄和備份。通常會仰賴日誌紀錄</a:t>
            </a:r>
            <a:r>
              <a:rPr b="0" lang="en-US" sz="2000" strike="noStrike" u="none">
                <a:solidFill>
                  <a:srgbClr val="000000"/>
                </a:solidFill>
                <a:effectLst/>
                <a:uFillTx/>
                <a:latin typeface="Arial"/>
              </a:rPr>
              <a:t>(log)</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76" name="PlaceHolder 3"/>
          <p:cNvSpPr>
            <a:spLocks noGrp="1"/>
          </p:cNvSpPr>
          <p:nvPr>
            <p:ph type="sldNum" idx="49"/>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37DCCEB-FF41-418D-988B-0930B772FA8C}" type="slidenum">
              <a:rPr b="0" lang="en-US" sz="1200" strike="noStrike" u="none">
                <a:solidFill>
                  <a:srgbClr val="000000"/>
                </a:solidFill>
                <a:effectLst/>
                <a:uFillTx/>
                <a:latin typeface="Times New Roman"/>
              </a:rPr>
              <a:t>35</a:t>
            </a:fld>
            <a:endParaRPr b="0" lang="en-US" sz="12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2857680" y="515520"/>
            <a:ext cx="3428640" cy="2571480"/>
          </a:xfrm>
          <a:prstGeom prst="rect">
            <a:avLst/>
          </a:prstGeom>
          <a:ln w="0">
            <a:noFill/>
          </a:ln>
        </p:spPr>
      </p:sp>
      <p:sp>
        <p:nvSpPr>
          <p:cNvPr id="478"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log</a:t>
            </a:r>
            <a:r>
              <a:rPr b="0" lang="zh-TW" sz="2000" strike="noStrike" u="none">
                <a:solidFill>
                  <a:srgbClr val="000000"/>
                </a:solidFill>
                <a:effectLst/>
                <a:uFillTx/>
                <a:latin typeface="Arial"/>
              </a:rPr>
              <a:t>範例</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79" name="PlaceHolder 3"/>
          <p:cNvSpPr>
            <a:spLocks noGrp="1"/>
          </p:cNvSpPr>
          <p:nvPr>
            <p:ph type="sldNum" idx="50"/>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CC443B1-249A-4C65-A308-61C3258C9310}" type="slidenum">
              <a:rPr b="0" lang="en-US" sz="1200" strike="noStrike" u="none">
                <a:solidFill>
                  <a:srgbClr val="000000"/>
                </a:solidFill>
                <a:effectLst/>
                <a:uFillTx/>
                <a:latin typeface="Times New Roman"/>
              </a:rPr>
              <a:t>35</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2857680" y="515520"/>
            <a:ext cx="3428640" cy="2571480"/>
          </a:xfrm>
          <a:prstGeom prst="rect">
            <a:avLst/>
          </a:prstGeom>
          <a:ln w="0">
            <a:noFill/>
          </a:ln>
        </p:spPr>
      </p:sp>
      <p:sp>
        <p:nvSpPr>
          <p:cNvPr id="400"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Information-</a:t>
            </a:r>
            <a:r>
              <a:rPr b="0" lang="zh-TW" sz="2000" strike="noStrike" u="none">
                <a:solidFill>
                  <a:srgbClr val="000000"/>
                </a:solidFill>
                <a:effectLst/>
                <a:uFillTx/>
                <a:latin typeface="Arial"/>
              </a:rPr>
              <a:t>處理過的數據</a:t>
            </a:r>
            <a:endParaRPr b="0" lang="en-US" sz="2000" strike="noStrike" u="none">
              <a:solidFill>
                <a:srgbClr val="000000"/>
              </a:solidFill>
              <a:effectLst/>
              <a:uFillTx/>
              <a:latin typeface="Arial"/>
            </a:endParaRPr>
          </a:p>
        </p:txBody>
      </p:sp>
      <p:sp>
        <p:nvSpPr>
          <p:cNvPr id="401" name="PlaceHolder 3"/>
          <p:cNvSpPr>
            <a:spLocks noGrp="1"/>
          </p:cNvSpPr>
          <p:nvPr>
            <p:ph type="sldNum" idx="24"/>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162CB8D-A47F-458F-B763-AABABB0580B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2857680" y="515520"/>
            <a:ext cx="3428640" cy="2571480"/>
          </a:xfrm>
          <a:prstGeom prst="rect">
            <a:avLst/>
          </a:prstGeom>
          <a:ln w="0">
            <a:noFill/>
          </a:ln>
        </p:spPr>
      </p:sp>
      <p:sp>
        <p:nvSpPr>
          <p:cNvPr id="481"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系統開發生命週期</a:t>
            </a:r>
            <a:endParaRPr b="0" lang="en-US" sz="2000" strike="noStrike" u="none">
              <a:solidFill>
                <a:srgbClr val="000000"/>
              </a:solidFill>
              <a:effectLst/>
              <a:uFillTx/>
              <a:latin typeface="Arial"/>
            </a:endParaRPr>
          </a:p>
        </p:txBody>
      </p:sp>
      <p:sp>
        <p:nvSpPr>
          <p:cNvPr id="482" name="PlaceHolder 3"/>
          <p:cNvSpPr>
            <a:spLocks noGrp="1"/>
          </p:cNvSpPr>
          <p:nvPr>
            <p:ph type="sldNum" idx="51"/>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56DE9D1-EB5D-4273-90F7-D4D23B6BDE47}" type="slidenum">
              <a:rPr b="0" lang="en-US" sz="1200" strike="noStrike" u="none">
                <a:solidFill>
                  <a:srgbClr val="000000"/>
                </a:solidFill>
                <a:effectLst/>
                <a:uFillTx/>
                <a:latin typeface="Times New Roman"/>
              </a:rPr>
              <a:t>35</a:t>
            </a:fld>
            <a:endParaRPr b="0" lang="en-US" sz="12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2857680" y="515520"/>
            <a:ext cx="3428640" cy="2571480"/>
          </a:xfrm>
          <a:prstGeom prst="rect">
            <a:avLst/>
          </a:prstGeom>
          <a:ln w="0">
            <a:noFill/>
          </a:ln>
        </p:spPr>
      </p:sp>
      <p:sp>
        <p:nvSpPr>
          <p:cNvPr id="484"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系統開發指引</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分階段進行</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讓使用者參與開發</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設定標準 確保一致性</a:t>
            </a:r>
            <a:endParaRPr b="0" lang="en-US" sz="2000" strike="noStrike" u="none">
              <a:solidFill>
                <a:srgbClr val="000000"/>
              </a:solidFill>
              <a:effectLst/>
              <a:uFillTx/>
              <a:latin typeface="Arial"/>
            </a:endParaRPr>
          </a:p>
        </p:txBody>
      </p:sp>
      <p:sp>
        <p:nvSpPr>
          <p:cNvPr id="485" name="PlaceHolder 3"/>
          <p:cNvSpPr>
            <a:spLocks noGrp="1"/>
          </p:cNvSpPr>
          <p:nvPr>
            <p:ph type="sldNum" idx="52"/>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BBAF2ED-8E7D-4CD2-A6B5-94FAFC66ED14}" type="slidenum">
              <a:rPr b="0" lang="en-US" sz="1200" strike="noStrike" u="none">
                <a:solidFill>
                  <a:srgbClr val="000000"/>
                </a:solidFill>
                <a:effectLst/>
                <a:uFillTx/>
                <a:latin typeface="Times New Roman"/>
              </a:rPr>
              <a:t>35</a:t>
            </a:fld>
            <a:endParaRPr b="0" lang="en-US" sz="12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2857680" y="515520"/>
            <a:ext cx="3428640" cy="2571480"/>
          </a:xfrm>
          <a:prstGeom prst="rect">
            <a:avLst/>
          </a:prstGeom>
          <a:ln w="0">
            <a:noFill/>
          </a:ln>
        </p:spPr>
      </p:sp>
      <p:sp>
        <p:nvSpPr>
          <p:cNvPr id="487"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在系統開發的各個階段，都應該邀請那些將直接使用或受到系統影響的部門代表參與進來</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因為使用者最能知道他們需要的是甚麼</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系統分析師，負責將複雜的業務需求設計可行的資訊系統</a:t>
            </a:r>
            <a:endParaRPr b="0" lang="en-US" sz="2000" strike="noStrike" u="none">
              <a:solidFill>
                <a:srgbClr val="000000"/>
              </a:solidFill>
              <a:effectLst/>
              <a:uFillTx/>
              <a:latin typeface="Arial"/>
            </a:endParaRPr>
          </a:p>
        </p:txBody>
      </p:sp>
      <p:sp>
        <p:nvSpPr>
          <p:cNvPr id="488" name="PlaceHolder 3"/>
          <p:cNvSpPr>
            <a:spLocks noGrp="1"/>
          </p:cNvSpPr>
          <p:nvPr>
            <p:ph type="sldNum" idx="53"/>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5FC1328-73AA-45E5-BA01-51ABC9D48B3D}" type="slidenum">
              <a:rPr b="0" lang="en-US" sz="1200" strike="noStrike" u="none">
                <a:solidFill>
                  <a:srgbClr val="000000"/>
                </a:solidFill>
                <a:effectLst/>
                <a:uFillTx/>
                <a:latin typeface="Times New Roman"/>
              </a:rPr>
              <a:t>35</a:t>
            </a:fld>
            <a:endParaRPr b="0" lang="en-US" sz="12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sldImg"/>
          </p:nvPr>
        </p:nvSpPr>
        <p:spPr>
          <a:xfrm>
            <a:off x="2857680" y="515520"/>
            <a:ext cx="3428640" cy="2571480"/>
          </a:xfrm>
          <a:prstGeom prst="rect">
            <a:avLst/>
          </a:prstGeom>
          <a:ln w="0">
            <a:noFill/>
          </a:ln>
        </p:spPr>
      </p:sp>
      <p:sp>
        <p:nvSpPr>
          <p:cNvPr id="490"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rmAutofit fontScale="47500" lnSpcReduction="19999"/>
          </a:bodyPr>
          <a:p>
            <a:pPr indent="0">
              <a:lnSpc>
                <a:spcPct val="100000"/>
              </a:lnSpc>
              <a:buNone/>
            </a:pPr>
            <a:r>
              <a:rPr b="0" lang="en-US" sz="2000" strike="noStrike" u="none">
                <a:solidFill>
                  <a:srgbClr val="000000"/>
                </a:solidFill>
                <a:effectLst/>
                <a:uFillTx/>
                <a:latin typeface="Arial"/>
              </a:rPr>
              <a:t>PM(</a:t>
            </a:r>
            <a:r>
              <a:rPr b="0" lang="zh-TW" sz="2000" strike="noStrike" u="none">
                <a:solidFill>
                  <a:srgbClr val="000000"/>
                </a:solidFill>
                <a:effectLst/>
                <a:uFillTx/>
                <a:latin typeface="Arial"/>
              </a:rPr>
              <a:t>專案經理</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是專案的核心管理者，負責協調資源，管理團隊</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範圍 </a:t>
            </a:r>
            <a:r>
              <a:rPr b="0" lang="en-US" sz="2000" strike="noStrike" u="none">
                <a:solidFill>
                  <a:srgbClr val="000000"/>
                </a:solidFill>
                <a:effectLst/>
                <a:uFillTx/>
                <a:latin typeface="Arial"/>
              </a:rPr>
              <a:t>(Scope)</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專案的目標是什麼？</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要交付哪些產品或服務？</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專案的界線在哪裡？</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所需活動 </a:t>
            </a:r>
            <a:r>
              <a:rPr b="0" lang="en-US" sz="2000" strike="noStrike" u="none">
                <a:solidFill>
                  <a:srgbClr val="000000"/>
                </a:solidFill>
                <a:effectLst/>
                <a:uFillTx/>
                <a:latin typeface="Arial"/>
              </a:rPr>
              <a:t>(Required activities)</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完成專案需要哪些具體的工作任務？</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每個任務的詳細內容是什麼？</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各項活動的時間估算 </a:t>
            </a:r>
            <a:r>
              <a:rPr b="0" lang="en-US" sz="2000" strike="noStrike" u="none">
                <a:solidFill>
                  <a:srgbClr val="000000"/>
                </a:solidFill>
                <a:effectLst/>
                <a:uFillTx/>
                <a:latin typeface="Arial"/>
              </a:rPr>
              <a:t>(Time estimates for each activity)</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完成每項任務需要多少時間？</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考慮到各種不確定因素，預留一些緩衝時間。</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各項活動的成本估算 </a:t>
            </a:r>
            <a:r>
              <a:rPr b="0" lang="en-US" sz="2000" strike="noStrike" u="none">
                <a:solidFill>
                  <a:srgbClr val="000000"/>
                </a:solidFill>
                <a:effectLst/>
                <a:uFillTx/>
                <a:latin typeface="Arial"/>
              </a:rPr>
              <a:t>(Cost estimates for each activity)</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完成每項任務需要多少成本？</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包括人力、物力、時間等各方面的成本。</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活動順序 </a:t>
            </a:r>
            <a:r>
              <a:rPr b="0" lang="en-US" sz="2000" strike="noStrike" u="none">
                <a:solidFill>
                  <a:srgbClr val="000000"/>
                </a:solidFill>
                <a:effectLst/>
                <a:uFillTx/>
                <a:latin typeface="Arial"/>
              </a:rPr>
              <a:t>(Order of activities)</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各項任務之間的先後順序是什麼？</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哪些任務必須在其他任務之前完成？</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同時進行的活動 </a:t>
            </a:r>
            <a:r>
              <a:rPr b="0" lang="en-US" sz="2000" strike="noStrike" u="none">
                <a:solidFill>
                  <a:srgbClr val="000000"/>
                </a:solidFill>
                <a:effectLst/>
                <a:uFillTx/>
                <a:latin typeface="Arial"/>
              </a:rPr>
              <a:t>(Activities that can take place at the same time)</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哪些任務可以同時進行？</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找出可以並行執行的任務，以縮短專案總時程。</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91" name="PlaceHolder 3"/>
          <p:cNvSpPr>
            <a:spLocks noGrp="1"/>
          </p:cNvSpPr>
          <p:nvPr>
            <p:ph type="sldNum" idx="54"/>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0BE595F-6F4E-4732-BEAF-24C82CA43E20}" type="slidenum">
              <a:rPr b="0" lang="en-US" sz="1200" strike="noStrike" u="none">
                <a:solidFill>
                  <a:srgbClr val="000000"/>
                </a:solidFill>
                <a:effectLst/>
                <a:uFillTx/>
                <a:latin typeface="Times New Roman"/>
              </a:rPr>
              <a:t>44</a:t>
            </a:fld>
            <a:endParaRPr b="0" lang="en-US" sz="12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2857680" y="515520"/>
            <a:ext cx="3428640" cy="2571480"/>
          </a:xfrm>
          <a:prstGeom prst="rect">
            <a:avLst/>
          </a:prstGeom>
          <a:ln w="0">
            <a:noFill/>
          </a:ln>
        </p:spPr>
      </p:sp>
      <p:sp>
        <p:nvSpPr>
          <p:cNvPr id="493"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rmAutofit/>
          </a:bodyPr>
          <a:p>
            <a:pPr indent="0">
              <a:lnSpc>
                <a:spcPct val="100000"/>
              </a:lnSpc>
              <a:buNone/>
            </a:pPr>
            <a:r>
              <a:rPr b="0" lang="zh-TW" sz="2000" strike="noStrike" u="none">
                <a:solidFill>
                  <a:srgbClr val="000000"/>
                </a:solidFill>
                <a:effectLst/>
                <a:uFillTx/>
                <a:latin typeface="Arial"/>
              </a:rPr>
              <a:t>有兩種圖常被用來計畫或管理</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甘特圖</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以時間當主軸，主要顯示專案中各項任務開始和結束時間，強調的是時間和任務的持續時間，透過長條展是每任務的進展</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Ntu cool</a:t>
            </a:r>
            <a:r>
              <a:rPr b="0" lang="zh-TW" sz="2000" strike="noStrike" u="none">
                <a:solidFill>
                  <a:srgbClr val="000000"/>
                </a:solidFill>
                <a:effectLst/>
                <a:uFillTx/>
                <a:latin typeface="Arial"/>
              </a:rPr>
              <a:t>就有類似的圖</a:t>
            </a:r>
            <a:endParaRPr b="0" lang="en-US" sz="2000" strike="noStrike" u="none">
              <a:solidFill>
                <a:srgbClr val="000000"/>
              </a:solidFill>
              <a:effectLst/>
              <a:uFillTx/>
              <a:latin typeface="Arial"/>
            </a:endParaRPr>
          </a:p>
        </p:txBody>
      </p:sp>
      <p:sp>
        <p:nvSpPr>
          <p:cNvPr id="494" name="PlaceHolder 3"/>
          <p:cNvSpPr>
            <a:spLocks noGrp="1"/>
          </p:cNvSpPr>
          <p:nvPr>
            <p:ph type="sldNum" idx="55"/>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18A5186-22EA-439B-A3A5-03511BA82AD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2857680" y="515880"/>
            <a:ext cx="3428640" cy="2571480"/>
          </a:xfrm>
          <a:prstGeom prst="rect">
            <a:avLst/>
          </a:prstGeom>
          <a:ln w="0">
            <a:noFill/>
          </a:ln>
        </p:spPr>
      </p:sp>
      <p:sp>
        <p:nvSpPr>
          <p:cNvPr id="496"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rmAutofit/>
          </a:bodyPr>
          <a:p>
            <a:pPr indent="0">
              <a:lnSpc>
                <a:spcPct val="100000"/>
              </a:lnSpc>
              <a:buNone/>
            </a:pPr>
            <a:r>
              <a:rPr b="0" lang="zh-TW" sz="2000" strike="noStrike" u="none">
                <a:solidFill>
                  <a:srgbClr val="000000"/>
                </a:solidFill>
                <a:effectLst/>
                <a:uFillTx/>
                <a:latin typeface="Arial"/>
              </a:rPr>
              <a:t>有兩種圖常被用來計畫或管理</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PERT</a:t>
            </a:r>
            <a:r>
              <a:rPr b="0" lang="zh-TW" sz="2000" strike="noStrike" u="none">
                <a:solidFill>
                  <a:srgbClr val="000000"/>
                </a:solidFill>
                <a:effectLst/>
                <a:uFillTx/>
                <a:latin typeface="Arial"/>
              </a:rPr>
              <a:t>圖</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計畫評核術</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主要顯示的是專案中各任務之間的依賴關係和完成每個任務所需的時間</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97" name="PlaceHolder 3"/>
          <p:cNvSpPr>
            <a:spLocks noGrp="1"/>
          </p:cNvSpPr>
          <p:nvPr>
            <p:ph type="sldNum" idx="56"/>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48BE490-CAF4-4FDB-9E56-88CF69FBBD4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2857680" y="515520"/>
            <a:ext cx="3428640" cy="2571480"/>
          </a:xfrm>
          <a:prstGeom prst="rect">
            <a:avLst/>
          </a:prstGeom>
          <a:ln w="0">
            <a:noFill/>
          </a:ln>
        </p:spPr>
      </p:sp>
      <p:sp>
        <p:nvSpPr>
          <p:cNvPr id="499"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可行性評估</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在投入大量資源之前，評估專案的可行性，可以降低失敗的風險</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營運可行性 </a:t>
            </a:r>
            <a:r>
              <a:rPr b="0" lang="en-US" sz="2000" strike="noStrike" u="none">
                <a:solidFill>
                  <a:srgbClr val="000000"/>
                </a:solidFill>
                <a:effectLst/>
                <a:uFillTx/>
                <a:latin typeface="Arial"/>
              </a:rPr>
              <a:t>(Operational Feasibility)</a:t>
            </a:r>
            <a:r>
              <a:rPr b="0" lang="zh-TW" sz="2000" strike="noStrike" u="none">
                <a:solidFill>
                  <a:srgbClr val="000000"/>
                </a:solidFill>
                <a:effectLst/>
                <a:uFillTx/>
                <a:latin typeface="Arial"/>
              </a:rPr>
              <a:t>能不能賺錢</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時程可行性 </a:t>
            </a:r>
            <a:r>
              <a:rPr b="0" lang="en-US" sz="2000" strike="noStrike" u="none">
                <a:solidFill>
                  <a:srgbClr val="000000"/>
                </a:solidFill>
                <a:effectLst/>
                <a:uFillTx/>
                <a:latin typeface="Arial"/>
              </a:rPr>
              <a:t>(Schedule Feasibility)</a:t>
            </a:r>
            <a:r>
              <a:rPr b="0" lang="zh-TW" sz="2000" strike="noStrike" u="none">
                <a:solidFill>
                  <a:srgbClr val="000000"/>
                </a:solidFill>
                <a:effectLst/>
                <a:uFillTx/>
                <a:latin typeface="Arial"/>
              </a:rPr>
              <a:t>時間夠不夠</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經濟可行性 </a:t>
            </a:r>
            <a:r>
              <a:rPr b="0" lang="en-US" sz="2000" strike="noStrike" u="none">
                <a:solidFill>
                  <a:srgbClr val="000000"/>
                </a:solidFill>
                <a:effectLst/>
                <a:uFillTx/>
                <a:latin typeface="Arial"/>
              </a:rPr>
              <a:t>(Economic Feasibility)</a:t>
            </a:r>
            <a:r>
              <a:rPr b="0" lang="zh-TW" sz="2000" strike="noStrike" u="none">
                <a:solidFill>
                  <a:srgbClr val="000000"/>
                </a:solidFill>
                <a:effectLst/>
                <a:uFillTx/>
                <a:latin typeface="Arial"/>
              </a:rPr>
              <a:t>錢夠不夠</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技術可行性 </a:t>
            </a:r>
            <a:r>
              <a:rPr b="0" lang="en-US" sz="2000" strike="noStrike" u="none">
                <a:solidFill>
                  <a:srgbClr val="000000"/>
                </a:solidFill>
                <a:effectLst/>
                <a:uFillTx/>
                <a:latin typeface="Arial"/>
              </a:rPr>
              <a:t>(Technical Feasibility)</a:t>
            </a:r>
            <a:r>
              <a:rPr b="0" lang="zh-TW" sz="2000" strike="noStrike" u="none">
                <a:solidFill>
                  <a:srgbClr val="000000"/>
                </a:solidFill>
                <a:effectLst/>
                <a:uFillTx/>
                <a:latin typeface="Arial"/>
              </a:rPr>
              <a:t>掌握的技術能不能做到這些事</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00" name="PlaceHolder 3"/>
          <p:cNvSpPr>
            <a:spLocks noGrp="1"/>
          </p:cNvSpPr>
          <p:nvPr>
            <p:ph type="sldNum" idx="57"/>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AAA9610-DFD1-4604-AA12-6C809565820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2857680" y="515880"/>
            <a:ext cx="3428640" cy="2571480"/>
          </a:xfrm>
          <a:prstGeom prst="rect">
            <a:avLst/>
          </a:prstGeom>
          <a:ln w="0">
            <a:noFill/>
          </a:ln>
        </p:spPr>
      </p:sp>
      <p:sp>
        <p:nvSpPr>
          <p:cNvPr id="502"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文件它記錄了系統「</a:t>
            </a:r>
            <a:r>
              <a:rPr b="1" lang="zh-TW" sz="2000" strike="noStrike" u="none">
                <a:solidFill>
                  <a:srgbClr val="000000"/>
                </a:solidFill>
                <a:effectLst/>
                <a:uFillTx/>
                <a:latin typeface="Arial"/>
              </a:rPr>
              <a:t>是什麼</a:t>
            </a:r>
            <a:r>
              <a:rPr b="0" lang="zh-TW" sz="2000" strike="noStrike" u="none">
                <a:solidFill>
                  <a:srgbClr val="000000"/>
                </a:solidFill>
                <a:effectLst/>
                <a:uFillTx/>
                <a:latin typeface="Arial"/>
              </a:rPr>
              <a:t>」以及「</a:t>
            </a:r>
            <a:r>
              <a:rPr b="1" lang="zh-TW" sz="2000" strike="noStrike" u="none">
                <a:solidFill>
                  <a:srgbClr val="000000"/>
                </a:solidFill>
                <a:effectLst/>
                <a:uFillTx/>
                <a:latin typeface="Arial"/>
              </a:rPr>
              <a:t>如何運作</a:t>
            </a:r>
            <a:r>
              <a:rPr b="0" lang="zh-TW" sz="2000" strike="noStrike" u="none">
                <a:solidFill>
                  <a:srgbClr val="000000"/>
                </a:solidFill>
                <a:effectLst/>
                <a:uFillTx/>
                <a:latin typeface="Arial"/>
              </a:rPr>
              <a:t>」，就像使用者手冊</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當需求或程式碼發生變化時，相關文件必須即時更新，讓未來的維護人員能夠快速定位和修復錯誤</a:t>
            </a:r>
            <a:endParaRPr b="0" lang="en-US" sz="2000" strike="noStrike" u="none">
              <a:solidFill>
                <a:srgbClr val="000000"/>
              </a:solidFill>
              <a:effectLst/>
              <a:uFillTx/>
              <a:latin typeface="Arial"/>
            </a:endParaRPr>
          </a:p>
        </p:txBody>
      </p:sp>
      <p:sp>
        <p:nvSpPr>
          <p:cNvPr id="503" name="PlaceHolder 3"/>
          <p:cNvSpPr>
            <a:spLocks noGrp="1"/>
          </p:cNvSpPr>
          <p:nvPr>
            <p:ph type="sldNum" idx="58"/>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EB7FF91-0023-4CED-A8AD-5C40B514635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2857680" y="515520"/>
            <a:ext cx="3428640" cy="2571480"/>
          </a:xfrm>
          <a:prstGeom prst="rect">
            <a:avLst/>
          </a:prstGeom>
          <a:ln w="0">
            <a:noFill/>
          </a:ln>
        </p:spPr>
      </p:sp>
      <p:sp>
        <p:nvSpPr>
          <p:cNvPr id="505"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理解現有系統、確定業務需求有一些資料與資訊收集方法</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讓</a:t>
            </a:r>
            <a:r>
              <a:rPr b="1" lang="zh-TW" sz="2000" strike="noStrike" u="none">
                <a:solidFill>
                  <a:srgbClr val="000000"/>
                </a:solidFill>
                <a:effectLst/>
                <a:uFillTx/>
                <a:latin typeface="Arial"/>
              </a:rPr>
              <a:t>使用者</a:t>
            </a:r>
            <a:r>
              <a:rPr b="0" lang="zh-TW" sz="2000" strike="noStrike" u="none">
                <a:solidFill>
                  <a:srgbClr val="000000"/>
                </a:solidFill>
                <a:effectLst/>
                <a:uFillTx/>
                <a:latin typeface="Arial"/>
              </a:rPr>
              <a:t>、</a:t>
            </a:r>
            <a:r>
              <a:rPr b="1" lang="zh-TW" sz="2000" strike="noStrike" u="none">
                <a:solidFill>
                  <a:srgbClr val="000000"/>
                </a:solidFill>
                <a:effectLst/>
                <a:uFillTx/>
                <a:latin typeface="Arial"/>
              </a:rPr>
              <a:t>系統分析師</a:t>
            </a:r>
            <a:r>
              <a:rPr b="0" lang="zh-TW" sz="2000" strike="noStrike" u="none">
                <a:solidFill>
                  <a:srgbClr val="000000"/>
                </a:solidFill>
                <a:effectLst/>
                <a:uFillTx/>
                <a:latin typeface="Arial"/>
              </a:rPr>
              <a:t>和</a:t>
            </a:r>
            <a:r>
              <a:rPr b="1" lang="en-US" sz="2000" strike="noStrike" u="none">
                <a:solidFill>
                  <a:srgbClr val="000000"/>
                </a:solidFill>
                <a:effectLst/>
                <a:uFillTx/>
                <a:latin typeface="Arial"/>
              </a:rPr>
              <a:t>IT </a:t>
            </a:r>
            <a:r>
              <a:rPr b="1" lang="zh-TW" sz="2000" strike="noStrike" u="none">
                <a:solidFill>
                  <a:srgbClr val="000000"/>
                </a:solidFill>
                <a:effectLst/>
                <a:uFillTx/>
                <a:latin typeface="Arial"/>
              </a:rPr>
              <a:t>專家</a:t>
            </a:r>
            <a:r>
              <a:rPr b="0" lang="zh-TW" sz="2000" strike="noStrike" u="none">
                <a:solidFill>
                  <a:srgbClr val="000000"/>
                </a:solidFill>
                <a:effectLst/>
                <a:uFillTx/>
                <a:latin typeface="Arial"/>
              </a:rPr>
              <a:t>在一個結構化的會議環境中</a:t>
            </a:r>
            <a:r>
              <a:rPr b="1" lang="zh-TW" sz="2000" strike="noStrike" u="none">
                <a:solidFill>
                  <a:srgbClr val="000000"/>
                </a:solidFill>
                <a:effectLst/>
                <a:uFillTx/>
                <a:latin typeface="Arial"/>
              </a:rPr>
              <a:t>共同工作</a:t>
            </a:r>
            <a:r>
              <a:rPr b="0" lang="zh-TW" sz="2000" strike="noStrike" u="none">
                <a:solidFill>
                  <a:srgbClr val="000000"/>
                </a:solidFill>
                <a:effectLst/>
                <a:uFillTx/>
                <a:latin typeface="Arial"/>
              </a:rPr>
              <a:t>，以快速定義需求和設計系統。</a:t>
            </a:r>
            <a:endParaRPr b="0" lang="en-US" sz="2000" strike="noStrike" u="none">
              <a:solidFill>
                <a:srgbClr val="000000"/>
              </a:solidFill>
              <a:effectLst/>
              <a:uFillTx/>
              <a:latin typeface="Arial"/>
            </a:endParaRPr>
          </a:p>
        </p:txBody>
      </p:sp>
      <p:sp>
        <p:nvSpPr>
          <p:cNvPr id="506" name="PlaceHolder 3"/>
          <p:cNvSpPr>
            <a:spLocks noGrp="1"/>
          </p:cNvSpPr>
          <p:nvPr>
            <p:ph type="sldNum" idx="59"/>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3C6F05D-3CEB-4007-8950-51C997417E9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2857680" y="515880"/>
            <a:ext cx="3428640" cy="2571480"/>
          </a:xfrm>
          <a:prstGeom prst="rect">
            <a:avLst/>
          </a:prstGeom>
          <a:ln w="0">
            <a:noFill/>
          </a:ln>
        </p:spPr>
      </p:sp>
      <p:sp>
        <p:nvSpPr>
          <p:cNvPr id="403"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04" name="PlaceHolder 3"/>
          <p:cNvSpPr>
            <a:spLocks noGrp="1"/>
          </p:cNvSpPr>
          <p:nvPr>
            <p:ph type="sldNum" idx="25"/>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A417A5D-2A11-44F8-8223-E0E621B91B2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2857680" y="515520"/>
            <a:ext cx="3428640" cy="2571480"/>
          </a:xfrm>
          <a:prstGeom prst="rect">
            <a:avLst/>
          </a:prstGeom>
          <a:ln w="0">
            <a:noFill/>
          </a:ln>
        </p:spPr>
      </p:sp>
      <p:sp>
        <p:nvSpPr>
          <p:cNvPr id="508"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規劃階段 </a:t>
            </a:r>
            <a:r>
              <a:rPr b="0" lang="en-US" sz="2000" strike="noStrike" u="none">
                <a:solidFill>
                  <a:srgbClr val="000000"/>
                </a:solidFill>
                <a:effectLst/>
                <a:uFillTx/>
                <a:latin typeface="Arial"/>
              </a:rPr>
              <a:t>(Planning Phase)</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審核專案需求： 了解客戶或組織對新系統的需求。</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優先排序： 根據需求的重要性，決定開發的優先順序。</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分配資源： 配置人力、財務等資源。</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組建團隊： 組成專案開發團隊。</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09" name="PlaceHolder 3"/>
          <p:cNvSpPr>
            <a:spLocks noGrp="1"/>
          </p:cNvSpPr>
          <p:nvPr>
            <p:ph type="sldNum" idx="60"/>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47CD72C-7AD2-436B-8D56-398C0874FD6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2857680" y="515520"/>
            <a:ext cx="3428640" cy="2571480"/>
          </a:xfrm>
          <a:prstGeom prst="rect">
            <a:avLst/>
          </a:prstGeom>
          <a:ln w="0">
            <a:noFill/>
          </a:ln>
        </p:spPr>
      </p:sp>
      <p:sp>
        <p:nvSpPr>
          <p:cNvPr id="511"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分析階段 </a:t>
            </a:r>
            <a:r>
              <a:rPr b="0" lang="en-US" sz="2000" strike="noStrike" u="none">
                <a:solidFill>
                  <a:srgbClr val="000000"/>
                </a:solidFill>
                <a:effectLst/>
                <a:uFillTx/>
                <a:latin typeface="Arial"/>
              </a:rPr>
              <a:t>(Analysis Phase)</a:t>
            </a:r>
            <a:r>
              <a:rPr b="0" lang="zh-TW"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初步調查： 對現有的系統進行初步的調查和分析。 並跟需要這個系統的使用者討論要求</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詳細分析： 深入研究現有系統，了解其優缺點。 </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使用者需求： 確定使用者對新系統的需求。 </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建議解決方案： 基於分析結果，提出解決方案。</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12" name="PlaceHolder 3"/>
          <p:cNvSpPr>
            <a:spLocks noGrp="1"/>
          </p:cNvSpPr>
          <p:nvPr>
            <p:ph type="sldNum" idx="61"/>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C62CD78-C284-4703-8EE7-2D2B83B2851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2857680" y="515520"/>
            <a:ext cx="3428640" cy="2571480"/>
          </a:xfrm>
          <a:prstGeom prst="rect">
            <a:avLst/>
          </a:prstGeom>
          <a:ln w="0">
            <a:noFill/>
          </a:ln>
        </p:spPr>
      </p:sp>
      <p:sp>
        <p:nvSpPr>
          <p:cNvPr id="514"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會討論該用哪種方式達成目標</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更改已存在的系統</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買軟體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建構客製化軟體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外包</a:t>
            </a:r>
            <a:endParaRPr b="0" lang="en-US" sz="2000" strike="noStrike" u="none">
              <a:solidFill>
                <a:srgbClr val="000000"/>
              </a:solidFill>
              <a:effectLst/>
              <a:uFillTx/>
              <a:latin typeface="Arial"/>
            </a:endParaRPr>
          </a:p>
        </p:txBody>
      </p:sp>
      <p:sp>
        <p:nvSpPr>
          <p:cNvPr id="515" name="PlaceHolder 3"/>
          <p:cNvSpPr>
            <a:spLocks noGrp="1"/>
          </p:cNvSpPr>
          <p:nvPr>
            <p:ph type="sldNum" idx="62"/>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C073870-7A08-485E-A8CB-C1D108F577B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2857680" y="515880"/>
            <a:ext cx="3428640" cy="2571480"/>
          </a:xfrm>
          <a:prstGeom prst="rect">
            <a:avLst/>
          </a:prstGeom>
          <a:ln w="0">
            <a:noFill/>
          </a:ln>
        </p:spPr>
      </p:sp>
      <p:sp>
        <p:nvSpPr>
          <p:cNvPr id="517"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開箱即用方案</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廠商提供一套客戶只需要「接手」就可以直接使用，就像開箱子就能使用一樣。</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18" name="PlaceHolder 3"/>
          <p:cNvSpPr>
            <a:spLocks noGrp="1"/>
          </p:cNvSpPr>
          <p:nvPr>
            <p:ph type="sldNum" idx="63"/>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CA30443-FADB-4DE5-AC50-C1117E5763D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2857680" y="515520"/>
            <a:ext cx="3428640" cy="2571480"/>
          </a:xfrm>
          <a:prstGeom prst="rect">
            <a:avLst/>
          </a:prstGeom>
          <a:ln w="0">
            <a:noFill/>
          </a:ln>
        </p:spPr>
      </p:sp>
      <p:sp>
        <p:nvSpPr>
          <p:cNvPr id="520"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獲取硬體和軟體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開發新的或修改後的資訊系統的所有細節</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21" name="PlaceHolder 3"/>
          <p:cNvSpPr>
            <a:spLocks noGrp="1"/>
          </p:cNvSpPr>
          <p:nvPr>
            <p:ph type="sldNum" idx="64"/>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C44BEB7-093D-4AED-B764-26452BA97E3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2857680" y="515520"/>
            <a:ext cx="3428640" cy="2571480"/>
          </a:xfrm>
          <a:prstGeom prst="rect">
            <a:avLst/>
          </a:prstGeom>
          <a:ln w="0">
            <a:noFill/>
          </a:ln>
        </p:spPr>
      </p:sp>
      <p:sp>
        <p:nvSpPr>
          <p:cNvPr id="523"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1" lang="zh-TW" sz="2000" strike="noStrike" u="none">
                <a:solidFill>
                  <a:srgbClr val="000000"/>
                </a:solidFill>
                <a:effectLst/>
                <a:uFillTx/>
                <a:latin typeface="Arial"/>
              </a:rPr>
              <a:t>採購流程</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首先根據設計需求確定需要的技術細節（規格）</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然後向市場上的供應商詢價和徵求解決方案</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接著對這些方案進行評比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最後做出購買決策</a:t>
            </a:r>
            <a:endParaRPr b="0" lang="en-US" sz="2000" strike="noStrike" u="none">
              <a:solidFill>
                <a:srgbClr val="000000"/>
              </a:solidFill>
              <a:effectLst/>
              <a:uFillTx/>
              <a:latin typeface="Arial"/>
            </a:endParaRPr>
          </a:p>
        </p:txBody>
      </p:sp>
      <p:sp>
        <p:nvSpPr>
          <p:cNvPr id="524" name="PlaceHolder 3"/>
          <p:cNvSpPr>
            <a:spLocks noGrp="1"/>
          </p:cNvSpPr>
          <p:nvPr>
            <p:ph type="sldNum" idx="65"/>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24FC3D1-9DDB-4AF6-B875-CD83D777201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2857680" y="515520"/>
            <a:ext cx="3428640" cy="2571480"/>
          </a:xfrm>
          <a:prstGeom prst="rect">
            <a:avLst/>
          </a:prstGeom>
          <a:ln w="0">
            <a:noFill/>
          </a:ln>
        </p:spPr>
      </p:sp>
      <p:sp>
        <p:nvSpPr>
          <p:cNvPr id="526"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en-US" sz="2000" strike="noStrike" u="none">
                <a:solidFill>
                  <a:srgbClr val="000000"/>
                </a:solidFill>
                <a:effectLst/>
                <a:uFillTx/>
                <a:latin typeface="Arial"/>
              </a:rPr>
              <a:t>mockup</a:t>
            </a:r>
            <a:r>
              <a:rPr b="0" lang="zh-TW" sz="2000" strike="noStrike" u="none">
                <a:solidFill>
                  <a:srgbClr val="000000"/>
                </a:solidFill>
                <a:effectLst/>
                <a:uFillTx/>
                <a:latin typeface="Arial"/>
              </a:rPr>
              <a:t>： 製作一個高擬真的網頁介面，讓使用者可以直觀地看到網頁的樣貌。</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27" name="PlaceHolder 3"/>
          <p:cNvSpPr>
            <a:spLocks noGrp="1"/>
          </p:cNvSpPr>
          <p:nvPr>
            <p:ph type="sldNum" idx="66"/>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C4A03A8-E328-415E-A962-781563647A3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2857680" y="515520"/>
            <a:ext cx="3428640" cy="2571480"/>
          </a:xfrm>
          <a:prstGeom prst="rect">
            <a:avLst/>
          </a:prstGeom>
          <a:ln w="0">
            <a:noFill/>
          </a:ln>
        </p:spPr>
      </p:sp>
      <p:sp>
        <p:nvSpPr>
          <p:cNvPr id="529"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en-US" sz="2000" strike="noStrike" u="none">
                <a:solidFill>
                  <a:srgbClr val="000000"/>
                </a:solidFill>
                <a:effectLst/>
                <a:uFillTx/>
                <a:latin typeface="Arial"/>
              </a:rPr>
              <a:t>layout</a:t>
            </a:r>
            <a:r>
              <a:rPr b="0" lang="zh-TW" sz="2000" strike="noStrike" u="none">
                <a:solidFill>
                  <a:srgbClr val="000000"/>
                </a:solidFill>
                <a:effectLst/>
                <a:uFillTx/>
                <a:latin typeface="Arial"/>
              </a:rPr>
              <a:t>： 決定網頁上的各個元素（如標題、圖片、按鈕）如何排列。</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30" name="PlaceHolder 3"/>
          <p:cNvSpPr>
            <a:spLocks noGrp="1"/>
          </p:cNvSpPr>
          <p:nvPr>
            <p:ph type="sldNum" idx="67"/>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0DA084A-DDC7-4554-AF34-63A4DEFECA6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2857680" y="515880"/>
            <a:ext cx="3428640" cy="2571480"/>
          </a:xfrm>
          <a:prstGeom prst="rect">
            <a:avLst/>
          </a:prstGeom>
          <a:ln w="0">
            <a:noFill/>
          </a:ln>
        </p:spPr>
      </p:sp>
      <p:sp>
        <p:nvSpPr>
          <p:cNvPr id="532"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開發到現在，我們已經有了一個系統的雛形，讓我們可以提前體驗和評估這個系統</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以我們土木系來比喻，就像蓋房子先看模型一樣，可能功能不完整，但可以讓我們看到這個系統的基礎功能是否可行，以及使用者介面大致的樣子。</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實施階段 </a:t>
            </a:r>
            <a:r>
              <a:rPr b="0" lang="en-US" sz="2000" strike="noStrike" u="none">
                <a:solidFill>
                  <a:srgbClr val="000000"/>
                </a:solidFill>
                <a:effectLst/>
                <a:uFillTx/>
                <a:latin typeface="Arial"/>
              </a:rPr>
              <a:t>(Implementation Phase)</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開發程式： 根據設計，編寫程式碼。</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安裝測試： 將系統安裝到硬體上，並進行測試。</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使用者培訓： 對使用者進行系統操作的培訓。</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系統轉換： 將舊系統的資料遷移到新系統。</a:t>
            </a:r>
            <a:endParaRPr b="0" lang="en-US" sz="2000" strike="noStrike" u="none">
              <a:solidFill>
                <a:srgbClr val="000000"/>
              </a:solidFill>
              <a:effectLst/>
              <a:uFillTx/>
              <a:latin typeface="Arial"/>
            </a:endParaRPr>
          </a:p>
        </p:txBody>
      </p:sp>
      <p:sp>
        <p:nvSpPr>
          <p:cNvPr id="533" name="PlaceHolder 3"/>
          <p:cNvSpPr>
            <a:spLocks noGrp="1"/>
          </p:cNvSpPr>
          <p:nvPr>
            <p:ph type="sldNum" idx="68"/>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79C3008-143F-4A46-82C4-1932CA889EF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2857680" y="515520"/>
            <a:ext cx="3428640" cy="2571480"/>
          </a:xfrm>
          <a:prstGeom prst="rect">
            <a:avLst/>
          </a:prstGeom>
          <a:ln w="0">
            <a:noFill/>
          </a:ln>
        </p:spPr>
      </p:sp>
      <p:sp>
        <p:nvSpPr>
          <p:cNvPr id="535"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測試由小到大，就像寫程式</a:t>
            </a:r>
            <a:r>
              <a:rPr b="0" lang="en-US" sz="2000" strike="noStrike" u="none">
                <a:solidFill>
                  <a:srgbClr val="000000"/>
                </a:solidFill>
                <a:effectLst/>
                <a:uFillTx/>
                <a:latin typeface="Arial"/>
              </a:rPr>
              <a:t>debug</a:t>
            </a:r>
            <a:r>
              <a:rPr b="0" lang="zh-TW" sz="2000" strike="noStrike" u="none">
                <a:solidFill>
                  <a:srgbClr val="000000"/>
                </a:solidFill>
                <a:effectLst/>
                <a:uFillTx/>
                <a:latin typeface="Arial"/>
              </a:rPr>
              <a:t>的時候會先從一小部分來看。開發系統也是先單元測試</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都沒問題了後再整合測試</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最後驗收</a:t>
            </a:r>
            <a:endParaRPr b="0" lang="en-US" sz="2000" strike="noStrike" u="none">
              <a:solidFill>
                <a:srgbClr val="000000"/>
              </a:solidFill>
              <a:effectLst/>
              <a:uFillTx/>
              <a:latin typeface="Arial"/>
            </a:endParaRPr>
          </a:p>
        </p:txBody>
      </p:sp>
      <p:sp>
        <p:nvSpPr>
          <p:cNvPr id="536" name="PlaceHolder 3"/>
          <p:cNvSpPr>
            <a:spLocks noGrp="1"/>
          </p:cNvSpPr>
          <p:nvPr>
            <p:ph type="sldNum" idx="69"/>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8BBF19E-24A8-45D1-ABCD-2A62E6DB492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2857680" y="515520"/>
            <a:ext cx="3428640" cy="2571480"/>
          </a:xfrm>
          <a:prstGeom prst="rect">
            <a:avLst/>
          </a:prstGeom>
          <a:ln w="0">
            <a:noFill/>
          </a:ln>
        </p:spPr>
      </p:sp>
      <p:sp>
        <p:nvSpPr>
          <p:cNvPr id="538"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使用者接觸到新軟體一定不熟悉，所以我們會需要訓練使用者使用新系統</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一對一</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教室式</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網路</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39" name="PlaceHolder 3"/>
          <p:cNvSpPr>
            <a:spLocks noGrp="1"/>
          </p:cNvSpPr>
          <p:nvPr>
            <p:ph type="sldNum" idx="70"/>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76BF80A-3FAF-457A-AEFB-D0A55416521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2857680" y="515520"/>
            <a:ext cx="3428640" cy="2571480"/>
          </a:xfrm>
          <a:prstGeom prst="rect">
            <a:avLst/>
          </a:prstGeom>
          <a:ln w="0">
            <a:noFill/>
          </a:ln>
        </p:spPr>
      </p:sp>
      <p:sp>
        <p:nvSpPr>
          <p:cNvPr id="541"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1" lang="zh-TW" sz="2000" strike="noStrike" u="none">
                <a:solidFill>
                  <a:srgbClr val="000000"/>
                </a:solidFill>
                <a:effectLst/>
                <a:uFillTx/>
                <a:latin typeface="Arial"/>
              </a:rPr>
              <a:t>直接轉換</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平行轉換</a:t>
            </a:r>
            <a:r>
              <a:rPr b="0" lang="en-US" sz="2000" strike="noStrike" u="none">
                <a:solidFill>
                  <a:srgbClr val="000000"/>
                </a:solidFill>
                <a:effectLst/>
                <a:uFillTx/>
                <a:latin typeface="Arial"/>
              </a:rPr>
              <a:t> 新舊同時運行</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分階段轉換 </a:t>
            </a:r>
            <a:r>
              <a:rPr b="0" lang="zh-TW" sz="2000" strike="noStrike" u="none">
                <a:solidFill>
                  <a:srgbClr val="000000"/>
                </a:solidFill>
                <a:effectLst/>
                <a:uFillTx/>
                <a:latin typeface="Arial"/>
              </a:rPr>
              <a:t>一段一段轉</a:t>
            </a:r>
            <a:endParaRPr b="0" lang="en-US" sz="2000" strike="noStrike" u="none">
              <a:solidFill>
                <a:srgbClr val="000000"/>
              </a:solidFill>
              <a:effectLst/>
              <a:uFillTx/>
              <a:latin typeface="Arial"/>
            </a:endParaRPr>
          </a:p>
          <a:p>
            <a:pPr indent="0">
              <a:lnSpc>
                <a:spcPct val="100000"/>
              </a:lnSpc>
              <a:buNone/>
            </a:pPr>
            <a:r>
              <a:rPr b="1" lang="zh-TW" sz="2000" strike="noStrike" u="none">
                <a:solidFill>
                  <a:srgbClr val="000000"/>
                </a:solidFill>
                <a:effectLst/>
                <a:uFillTx/>
                <a:latin typeface="Arial"/>
              </a:rPr>
              <a:t>先導轉換 </a:t>
            </a:r>
            <a:r>
              <a:rPr b="0" lang="zh-TW" sz="2000" strike="noStrike" u="none">
                <a:solidFill>
                  <a:srgbClr val="000000"/>
                </a:solidFill>
                <a:effectLst/>
                <a:uFillTx/>
                <a:latin typeface="Arial"/>
              </a:rPr>
              <a:t>小部門測試</a:t>
            </a:r>
            <a:endParaRPr b="0" lang="en-US" sz="2000" strike="noStrike" u="none">
              <a:solidFill>
                <a:srgbClr val="000000"/>
              </a:solidFill>
              <a:effectLst/>
              <a:uFillTx/>
              <a:latin typeface="Arial"/>
            </a:endParaRPr>
          </a:p>
        </p:txBody>
      </p:sp>
      <p:sp>
        <p:nvSpPr>
          <p:cNvPr id="542" name="PlaceHolder 3"/>
          <p:cNvSpPr>
            <a:spLocks noGrp="1"/>
          </p:cNvSpPr>
          <p:nvPr>
            <p:ph type="sldNum" idx="71"/>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FAB290C-2741-40CD-AF9D-4C34EA5E001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2857680" y="515520"/>
            <a:ext cx="3428640" cy="2571480"/>
          </a:xfrm>
          <a:prstGeom prst="rect">
            <a:avLst/>
          </a:prstGeom>
          <a:ln w="0">
            <a:noFill/>
          </a:ln>
        </p:spPr>
      </p:sp>
      <p:sp>
        <p:nvSpPr>
          <p:cNvPr id="544"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維護階段 </a:t>
            </a:r>
            <a:r>
              <a:rPr b="0" lang="en-US" sz="2000" strike="noStrike" u="none">
                <a:solidFill>
                  <a:srgbClr val="000000"/>
                </a:solidFill>
                <a:effectLst/>
                <a:uFillTx/>
                <a:latin typeface="Arial"/>
              </a:rPr>
              <a:t>(Maintenance Phase)</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系統維護： 定期對系統進行維護，修復錯誤。</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效能監控： 監控系統的運行狀況，確保系統的穩定性。</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安全評估： 評估系統的安全性，防止資料洩露。</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45" name="PlaceHolder 3"/>
          <p:cNvSpPr>
            <a:spLocks noGrp="1"/>
          </p:cNvSpPr>
          <p:nvPr>
            <p:ph type="sldNum" idx="72"/>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4782F75-4316-43A6-ABF0-DD1F362344C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2857680" y="515520"/>
            <a:ext cx="3428640" cy="2571480"/>
          </a:xfrm>
          <a:prstGeom prst="rect">
            <a:avLst/>
          </a:prstGeom>
          <a:ln w="0">
            <a:noFill/>
          </a:ln>
        </p:spPr>
      </p:sp>
      <p:sp>
        <p:nvSpPr>
          <p:cNvPr id="547"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1" lang="zh-TW" sz="2000" strike="noStrike" u="none">
                <a:solidFill>
                  <a:srgbClr val="000000"/>
                </a:solidFill>
                <a:effectLst/>
                <a:uFillTx/>
                <a:latin typeface="Arial"/>
              </a:rPr>
              <a:t>程式語言</a:t>
            </a:r>
            <a:r>
              <a:rPr b="0" lang="zh-TW" sz="2000" strike="noStrike" u="none">
                <a:solidFill>
                  <a:srgbClr val="000000"/>
                </a:solidFill>
                <a:effectLst/>
                <a:uFillTx/>
                <a:latin typeface="Arial"/>
              </a:rPr>
              <a:t>簡單來說，就是一組由字詞、符號和語法規則所組成的集合，用來讓開發者向電腦下達指令，讓電腦執行特定的任務。</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應用程式開發工具 整合開發環境，提高程式設計的效率</a:t>
            </a:r>
            <a:endParaRPr b="0" lang="en-US" sz="2000" strike="noStrike" u="none">
              <a:solidFill>
                <a:srgbClr val="000000"/>
              </a:solidFill>
              <a:effectLst/>
              <a:uFillTx/>
              <a:latin typeface="Arial"/>
            </a:endParaRPr>
          </a:p>
        </p:txBody>
      </p:sp>
      <p:sp>
        <p:nvSpPr>
          <p:cNvPr id="548" name="PlaceHolder 3"/>
          <p:cNvSpPr>
            <a:spLocks noGrp="1"/>
          </p:cNvSpPr>
          <p:nvPr>
            <p:ph type="sldNum" idx="73"/>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D5E4BD5-F0DB-438A-8E34-D3DD4E279C0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2857680" y="515520"/>
            <a:ext cx="3428640" cy="2571480"/>
          </a:xfrm>
          <a:prstGeom prst="rect">
            <a:avLst/>
          </a:prstGeom>
          <a:ln w="0">
            <a:noFill/>
          </a:ln>
        </p:spPr>
      </p:sp>
      <p:sp>
        <p:nvSpPr>
          <p:cNvPr id="550"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程序性語言，算是現在</a:t>
            </a:r>
            <a:r>
              <a:rPr b="0" lang="en-US" sz="2000" strike="noStrike" u="none">
                <a:solidFill>
                  <a:srgbClr val="000000"/>
                </a:solidFill>
                <a:effectLst/>
                <a:uFillTx/>
                <a:latin typeface="Arial"/>
              </a:rPr>
              <a:t>java</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c++</a:t>
            </a:r>
            <a:r>
              <a:rPr b="0" lang="zh-TW" sz="2000" strike="noStrike" u="none">
                <a:solidFill>
                  <a:srgbClr val="000000"/>
                </a:solidFill>
                <a:effectLst/>
                <a:uFillTx/>
                <a:latin typeface="Arial"/>
              </a:rPr>
              <a:t>的祖先</a:t>
            </a:r>
            <a:endParaRPr b="0" lang="en-US" sz="2000" strike="noStrike" u="none">
              <a:solidFill>
                <a:srgbClr val="000000"/>
              </a:solidFill>
              <a:effectLst/>
              <a:uFillTx/>
              <a:latin typeface="Arial"/>
            </a:endParaRPr>
          </a:p>
        </p:txBody>
      </p:sp>
      <p:sp>
        <p:nvSpPr>
          <p:cNvPr id="551" name="PlaceHolder 3"/>
          <p:cNvSpPr>
            <a:spLocks noGrp="1"/>
          </p:cNvSpPr>
          <p:nvPr>
            <p:ph type="sldNum" idx="74"/>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FD4B659-7DB3-4623-85BB-9CCD39D0E0C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2857680" y="515520"/>
            <a:ext cx="3428640" cy="2571480"/>
          </a:xfrm>
          <a:prstGeom prst="rect">
            <a:avLst/>
          </a:prstGeom>
          <a:ln w="0">
            <a:noFill/>
          </a:ln>
        </p:spPr>
      </p:sp>
      <p:sp>
        <p:nvSpPr>
          <p:cNvPr id="553"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54" name="PlaceHolder 3"/>
          <p:cNvSpPr>
            <a:spLocks noGrp="1"/>
          </p:cNvSpPr>
          <p:nvPr>
            <p:ph type="sldNum" idx="75"/>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0787E7C-AD44-41CD-BE93-3EA25AAAEF2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2857680" y="515520"/>
            <a:ext cx="3428640" cy="2571480"/>
          </a:xfrm>
          <a:prstGeom prst="rect">
            <a:avLst/>
          </a:prstGeom>
          <a:ln w="0">
            <a:noFill/>
          </a:ln>
        </p:spPr>
      </p:sp>
      <p:sp>
        <p:nvSpPr>
          <p:cNvPr id="406"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DBMS-</a:t>
            </a:r>
            <a:r>
              <a:rPr b="0" lang="zh-TW" sz="2000" strike="noStrike" u="none">
                <a:solidFill>
                  <a:srgbClr val="000000"/>
                </a:solidFill>
                <a:effectLst/>
                <a:uFillTx/>
                <a:latin typeface="Arial"/>
              </a:rPr>
              <a:t>連接</a:t>
            </a:r>
            <a:r>
              <a:rPr b="0" lang="en-US" sz="2000" strike="noStrike" u="none">
                <a:solidFill>
                  <a:srgbClr val="000000"/>
                </a:solidFill>
                <a:effectLst/>
                <a:uFillTx/>
                <a:latin typeface="Arial"/>
              </a:rPr>
              <a:t>user</a:t>
            </a:r>
            <a:r>
              <a:rPr b="0" lang="zh-TW" sz="2000" strike="noStrike" u="none">
                <a:solidFill>
                  <a:srgbClr val="000000"/>
                </a:solidFill>
                <a:effectLst/>
                <a:uFillTx/>
                <a:latin typeface="Arial"/>
              </a:rPr>
              <a:t>跟</a:t>
            </a:r>
            <a:r>
              <a:rPr b="0" lang="en-US" sz="2000" strike="noStrike" u="none">
                <a:solidFill>
                  <a:srgbClr val="000000"/>
                </a:solidFill>
                <a:effectLst/>
                <a:uFillTx/>
                <a:latin typeface="Arial"/>
              </a:rPr>
              <a:t>database</a:t>
            </a:r>
            <a:r>
              <a:rPr b="0" lang="zh-TW" sz="2000" strike="noStrike" u="none">
                <a:solidFill>
                  <a:srgbClr val="000000"/>
                </a:solidFill>
                <a:effectLst/>
                <a:uFillTx/>
                <a:latin typeface="Arial"/>
              </a:rPr>
              <a:t>的窗口，是一種軟體</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讓使用者可以創建</a:t>
            </a:r>
            <a:r>
              <a:rPr b="0" lang="en-US" sz="2000" strike="noStrike" u="none">
                <a:solidFill>
                  <a:srgbClr val="000000"/>
                </a:solidFill>
                <a:effectLst/>
                <a:uFillTx/>
                <a:latin typeface="Arial"/>
              </a:rPr>
              <a:t>database/</a:t>
            </a:r>
            <a:r>
              <a:rPr b="0" lang="zh-TW" sz="2000" strike="noStrike" u="none">
                <a:solidFill>
                  <a:srgbClr val="000000"/>
                </a:solidFill>
                <a:effectLst/>
                <a:uFillTx/>
                <a:latin typeface="Arial"/>
              </a:rPr>
              <a:t>修改</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刪除</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檢索</a:t>
            </a:r>
            <a:r>
              <a:rPr b="0" lang="en-US" sz="2000" strike="noStrike" u="none">
                <a:solidFill>
                  <a:srgbClr val="000000"/>
                </a:solidFill>
                <a:effectLst/>
                <a:uFillTx/>
                <a:latin typeface="Arial"/>
              </a:rPr>
              <a:t>data</a:t>
            </a:r>
            <a:endParaRPr b="0" lang="en-US" sz="2000" strike="noStrike" u="none">
              <a:solidFill>
                <a:srgbClr val="000000"/>
              </a:solidFill>
              <a:effectLst/>
              <a:uFillTx/>
              <a:latin typeface="Arial"/>
            </a:endParaRPr>
          </a:p>
        </p:txBody>
      </p:sp>
      <p:sp>
        <p:nvSpPr>
          <p:cNvPr id="407" name="PlaceHolder 3"/>
          <p:cNvSpPr>
            <a:spLocks noGrp="1"/>
          </p:cNvSpPr>
          <p:nvPr>
            <p:ph type="sldNum" idx="26"/>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8592F1A-C0A0-4091-97BD-9E5118FE50F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2857680" y="515520"/>
            <a:ext cx="3428640" cy="2571480"/>
          </a:xfrm>
          <a:prstGeom prst="rect">
            <a:avLst/>
          </a:prstGeom>
          <a:ln w="0">
            <a:noFill/>
          </a:ln>
        </p:spPr>
      </p:sp>
      <p:sp>
        <p:nvSpPr>
          <p:cNvPr id="556"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像是</a:t>
            </a:r>
            <a:r>
              <a:rPr b="0" lang="en-US" sz="2000" strike="noStrike" u="none">
                <a:solidFill>
                  <a:srgbClr val="000000"/>
                </a:solidFill>
                <a:effectLst/>
                <a:uFillTx/>
                <a:latin typeface="Arial"/>
              </a:rPr>
              <a:t>C++</a:t>
            </a:r>
            <a:r>
              <a:rPr b="0" lang="zh-TW" sz="2000" strike="noStrike" u="none">
                <a:solidFill>
                  <a:srgbClr val="000000"/>
                </a:solidFill>
                <a:effectLst/>
                <a:uFillTx/>
                <a:latin typeface="Arial"/>
              </a:rPr>
              <a:t>。編寫後會要編譯，不能直接執行，編譯完後會有一個</a:t>
            </a:r>
            <a:r>
              <a:rPr b="0" lang="en-US" sz="2000" strike="noStrike" u="none">
                <a:solidFill>
                  <a:srgbClr val="000000"/>
                </a:solidFill>
                <a:effectLst/>
                <a:uFillTx/>
                <a:latin typeface="Arial"/>
              </a:rPr>
              <a:t>.exe</a:t>
            </a:r>
            <a:r>
              <a:rPr b="0" lang="zh-TW" sz="2000" strike="noStrike" u="none">
                <a:solidFill>
                  <a:srgbClr val="000000"/>
                </a:solidFill>
                <a:effectLst/>
                <a:uFillTx/>
                <a:latin typeface="Arial"/>
              </a:rPr>
              <a:t>的檔案</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57" name="PlaceHolder 3"/>
          <p:cNvSpPr>
            <a:spLocks noGrp="1"/>
          </p:cNvSpPr>
          <p:nvPr>
            <p:ph type="sldNum" idx="76"/>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78D5056-49AA-45B7-BD4E-071176204A9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2857680" y="515520"/>
            <a:ext cx="3428640" cy="2571480"/>
          </a:xfrm>
          <a:prstGeom prst="rect">
            <a:avLst/>
          </a:prstGeom>
          <a:ln w="0">
            <a:noFill/>
          </a:ln>
        </p:spPr>
      </p:sp>
      <p:sp>
        <p:nvSpPr>
          <p:cNvPr id="559"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像是</a:t>
            </a:r>
            <a:r>
              <a:rPr b="0" lang="en-US" sz="2000" strike="noStrike" u="none">
                <a:solidFill>
                  <a:srgbClr val="000000"/>
                </a:solidFill>
                <a:effectLst/>
                <a:uFillTx/>
                <a:latin typeface="Arial"/>
              </a:rPr>
              <a:t>Python</a:t>
            </a:r>
            <a:r>
              <a:rPr b="0" lang="zh-TW" sz="2000" strike="noStrike" u="none">
                <a:solidFill>
                  <a:srgbClr val="000000"/>
                </a:solidFill>
                <a:effectLst/>
                <a:uFillTx/>
                <a:latin typeface="Arial"/>
              </a:rPr>
              <a:t>編寫完後就能直接執行了，而且也不會多一個檔案</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60" name="PlaceHolder 3"/>
          <p:cNvSpPr>
            <a:spLocks noGrp="1"/>
          </p:cNvSpPr>
          <p:nvPr>
            <p:ph type="sldNum" idx="77"/>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698DF9B-A395-49A1-95B4-50B48DE8912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2857680" y="515520"/>
            <a:ext cx="3428640" cy="2571480"/>
          </a:xfrm>
          <a:prstGeom prst="rect">
            <a:avLst/>
          </a:prstGeom>
          <a:ln w="0">
            <a:noFill/>
          </a:ln>
        </p:spPr>
      </p:sp>
      <p:sp>
        <p:nvSpPr>
          <p:cNvPr id="562"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OOP</a:t>
            </a:r>
            <a:r>
              <a:rPr b="0" lang="zh-TW" sz="2000" strike="noStrike" u="none">
                <a:solidFill>
                  <a:srgbClr val="000000"/>
                </a:solidFill>
                <a:effectLst/>
                <a:uFillTx/>
                <a:latin typeface="Arial"/>
              </a:rPr>
              <a:t>（如 </a:t>
            </a:r>
            <a:r>
              <a:rPr b="0" lang="en-US" sz="2000" strike="noStrike" u="none">
                <a:solidFill>
                  <a:srgbClr val="000000"/>
                </a:solidFill>
                <a:effectLst/>
                <a:uFillTx/>
                <a:latin typeface="Arial"/>
              </a:rPr>
              <a:t>Java, Python, C#</a:t>
            </a:r>
            <a:r>
              <a:rPr b="0" lang="zh-TW" sz="2000" strike="noStrike" u="none">
                <a:solidFill>
                  <a:srgbClr val="000000"/>
                </a:solidFill>
                <a:effectLst/>
                <a:uFillTx/>
                <a:latin typeface="Arial"/>
              </a:rPr>
              <a:t>）強調將資料與處理資料的方法封裝成</a:t>
            </a:r>
            <a:r>
              <a:rPr b="1" lang="zh-TW" sz="2000" strike="noStrike" u="none">
                <a:solidFill>
                  <a:srgbClr val="000000"/>
                </a:solidFill>
                <a:effectLst/>
                <a:uFillTx/>
                <a:latin typeface="Arial"/>
              </a:rPr>
              <a:t>物件</a:t>
            </a:r>
            <a:r>
              <a:rPr b="0" lang="zh-TW"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物件可以被重用 </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開發人員能更快地建立應用程式</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大多數物件導向的應用程式開發工具都是整合開發環境</a:t>
            </a:r>
            <a:endParaRPr b="0" lang="en-US" sz="2000" strike="noStrike" u="none">
              <a:solidFill>
                <a:srgbClr val="000000"/>
              </a:solidFill>
              <a:effectLst/>
              <a:uFillTx/>
              <a:latin typeface="Arial"/>
            </a:endParaRPr>
          </a:p>
        </p:txBody>
      </p:sp>
      <p:sp>
        <p:nvSpPr>
          <p:cNvPr id="563" name="PlaceHolder 3"/>
          <p:cNvSpPr>
            <a:spLocks noGrp="1"/>
          </p:cNvSpPr>
          <p:nvPr>
            <p:ph type="sldNum" idx="78"/>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D0711D8-E3BB-448D-A59D-7A84F18EA75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2857680" y="515520"/>
            <a:ext cx="3428640" cy="2571480"/>
          </a:xfrm>
          <a:prstGeom prst="rect">
            <a:avLst/>
          </a:prstGeom>
          <a:ln w="0">
            <a:noFill/>
          </a:ln>
        </p:spPr>
      </p:sp>
      <p:sp>
        <p:nvSpPr>
          <p:cNvPr id="565"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這是</a:t>
            </a:r>
            <a:r>
              <a:rPr b="0" lang="en-US" sz="2000" strike="noStrike" u="none">
                <a:solidFill>
                  <a:srgbClr val="000000"/>
                </a:solidFill>
                <a:effectLst/>
                <a:uFillTx/>
                <a:latin typeface="Arial"/>
              </a:rPr>
              <a:t>java</a:t>
            </a:r>
            <a:r>
              <a:rPr b="0" lang="zh-TW" sz="2000" strike="noStrike" u="none">
                <a:solidFill>
                  <a:srgbClr val="000000"/>
                </a:solidFill>
                <a:effectLst/>
                <a:uFillTx/>
                <a:latin typeface="Arial"/>
              </a:rPr>
              <a:t>的一個</a:t>
            </a:r>
            <a:r>
              <a:rPr b="0" lang="en-US" sz="2000" strike="noStrike" u="none">
                <a:solidFill>
                  <a:srgbClr val="000000"/>
                </a:solidFill>
                <a:effectLst/>
                <a:uFillTx/>
                <a:latin typeface="Arial"/>
              </a:rPr>
              <a:t>class</a:t>
            </a:r>
            <a:r>
              <a:rPr b="0" lang="zh-TW" sz="2000" strike="noStrike" u="none">
                <a:solidFill>
                  <a:srgbClr val="000000"/>
                </a:solidFill>
                <a:effectLst/>
                <a:uFillTx/>
                <a:latin typeface="Arial"/>
              </a:rPr>
              <a:t>的例子</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我設計了一個狗的</a:t>
            </a:r>
            <a:r>
              <a:rPr b="0" lang="en-US" sz="2000" strike="noStrike" u="none">
                <a:solidFill>
                  <a:srgbClr val="000000"/>
                </a:solidFill>
                <a:effectLst/>
                <a:uFillTx/>
                <a:latin typeface="Arial"/>
              </a:rPr>
              <a:t>class</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屬性有名字、品種、年齡</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當要使用的時候就需要構建一個新的物件，這個物件的類別是狗，那麼這個物件就可以用這個類別裡面定義的方法</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像這裡我宣告了一個物件是</a:t>
            </a:r>
            <a:r>
              <a:rPr b="0" lang="en-US" sz="2000" strike="noStrike" u="none">
                <a:solidFill>
                  <a:srgbClr val="000000"/>
                </a:solidFill>
                <a:effectLst/>
                <a:uFillTx/>
                <a:latin typeface="Arial"/>
              </a:rPr>
              <a:t>myDog</a:t>
            </a:r>
            <a:r>
              <a:rPr b="0" lang="zh-TW" sz="2000" strike="noStrike" u="none">
                <a:solidFill>
                  <a:srgbClr val="000000"/>
                </a:solidFill>
                <a:effectLst/>
                <a:uFillTx/>
                <a:latin typeface="Arial"/>
              </a:rPr>
              <a:t>，他的名字是</a:t>
            </a:r>
            <a:r>
              <a:rPr b="0" lang="en-US" sz="2000" strike="noStrike" u="none">
                <a:solidFill>
                  <a:srgbClr val="000000"/>
                </a:solidFill>
                <a:effectLst/>
                <a:uFillTx/>
                <a:latin typeface="Arial"/>
              </a:rPr>
              <a:t>Buddy</a:t>
            </a:r>
            <a:r>
              <a:rPr b="0" lang="zh-TW" sz="2000" strike="noStrike" u="none">
                <a:solidFill>
                  <a:srgbClr val="000000"/>
                </a:solidFill>
                <a:effectLst/>
                <a:uFillTx/>
                <a:latin typeface="Arial"/>
              </a:rPr>
              <a:t>，品種是黃金獵犬，歲數</a:t>
            </a:r>
            <a:r>
              <a:rPr b="0" lang="en-US" sz="2000" strike="noStrike" u="none">
                <a:solidFill>
                  <a:srgbClr val="000000"/>
                </a:solidFill>
                <a:effectLst/>
                <a:uFillTx/>
                <a:latin typeface="Arial"/>
              </a:rPr>
              <a:t>3</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那我在宣告後就能用</a:t>
            </a:r>
            <a:r>
              <a:rPr b="0" lang="en-US" sz="2000" strike="noStrike" u="none">
                <a:solidFill>
                  <a:srgbClr val="000000"/>
                </a:solidFill>
                <a:effectLst/>
                <a:uFillTx/>
                <a:latin typeface="Arial"/>
              </a:rPr>
              <a:t>bark</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eat</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play</a:t>
            </a:r>
            <a:r>
              <a:rPr b="0" lang="zh-TW" sz="2000" strike="noStrike" u="none">
                <a:solidFill>
                  <a:srgbClr val="000000"/>
                </a:solidFill>
                <a:effectLst/>
                <a:uFillTx/>
                <a:latin typeface="Arial"/>
              </a:rPr>
              <a:t>這三個已經宣告了的方法</a:t>
            </a:r>
            <a:endParaRPr b="0" lang="en-US" sz="2000" strike="noStrike" u="none">
              <a:solidFill>
                <a:srgbClr val="000000"/>
              </a:solidFill>
              <a:effectLst/>
              <a:uFillTx/>
              <a:latin typeface="Arial"/>
            </a:endParaRPr>
          </a:p>
        </p:txBody>
      </p:sp>
      <p:sp>
        <p:nvSpPr>
          <p:cNvPr id="566" name="PlaceHolder 3"/>
          <p:cNvSpPr>
            <a:spLocks noGrp="1"/>
          </p:cNvSpPr>
          <p:nvPr>
            <p:ph type="sldNum" idx="79"/>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E73C07B-41B8-4E29-9718-04AC1F358B9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2857680" y="515520"/>
            <a:ext cx="3428640" cy="2571480"/>
          </a:xfrm>
          <a:prstGeom prst="rect">
            <a:avLst/>
          </a:prstGeom>
          <a:ln w="0">
            <a:noFill/>
          </a:ln>
        </p:spPr>
      </p:sp>
      <p:sp>
        <p:nvSpPr>
          <p:cNvPr id="568"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1" lang="en-US" sz="2000" strike="noStrike" u="none">
                <a:solidFill>
                  <a:srgbClr val="000000"/>
                </a:solidFill>
                <a:effectLst/>
                <a:uFillTx/>
                <a:latin typeface="Arial"/>
              </a:rPr>
              <a:t>C++</a:t>
            </a:r>
            <a:r>
              <a:rPr b="0" lang="en-US" sz="2000" strike="noStrike" u="none">
                <a:solidFill>
                  <a:srgbClr val="000000"/>
                </a:solidFill>
                <a:effectLst/>
                <a:uFillTx/>
                <a:latin typeface="Arial"/>
              </a:rPr>
              <a:t> </a:t>
            </a:r>
            <a:r>
              <a:rPr b="0" lang="zh-TW" sz="2000" strike="noStrike" u="none">
                <a:solidFill>
                  <a:srgbClr val="000000"/>
                </a:solidFill>
                <a:effectLst/>
                <a:uFillTx/>
                <a:latin typeface="Arial"/>
              </a:rPr>
              <a:t>是一種強大的語言，它在 </a:t>
            </a:r>
            <a:r>
              <a:rPr b="0" lang="en-US" sz="2000" strike="noStrike" u="none">
                <a:solidFill>
                  <a:srgbClr val="000000"/>
                </a:solidFill>
                <a:effectLst/>
                <a:uFillTx/>
                <a:latin typeface="Arial"/>
              </a:rPr>
              <a:t>C </a:t>
            </a:r>
            <a:r>
              <a:rPr b="0" lang="zh-TW" sz="2000" strike="noStrike" u="none">
                <a:solidFill>
                  <a:srgbClr val="000000"/>
                </a:solidFill>
                <a:effectLst/>
                <a:uFillTx/>
                <a:latin typeface="Arial"/>
              </a:rPr>
              <a:t>語言的基礎上引入了</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物件導向程式設計（</a:t>
            </a:r>
            <a:r>
              <a:rPr b="0" lang="en-US" sz="2000" strike="noStrike" u="none">
                <a:solidFill>
                  <a:srgbClr val="000000"/>
                </a:solidFill>
                <a:effectLst/>
                <a:uFillTx/>
                <a:latin typeface="Arial"/>
              </a:rPr>
              <a:t>OOP</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功能</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Visual Studio </a:t>
            </a:r>
            <a:r>
              <a:rPr b="0" lang="zh-TW" sz="2000" strike="noStrike" u="none">
                <a:solidFill>
                  <a:srgbClr val="000000"/>
                </a:solidFill>
                <a:effectLst/>
                <a:uFillTx/>
                <a:latin typeface="Arial"/>
              </a:rPr>
              <a:t>是微軟的一套物件導向應用程式開發工具，協助軟體開發人員建構適用於 </a:t>
            </a:r>
            <a:r>
              <a:rPr b="0" lang="en-US" sz="2000" strike="noStrike" u="none">
                <a:solidFill>
                  <a:srgbClr val="000000"/>
                </a:solidFill>
                <a:effectLst/>
                <a:uFillTx/>
                <a:latin typeface="Arial"/>
              </a:rPr>
              <a:t>Windows </a:t>
            </a:r>
            <a:r>
              <a:rPr b="0" lang="zh-TW" sz="2000" strike="noStrike" u="none">
                <a:solidFill>
                  <a:srgbClr val="000000"/>
                </a:solidFill>
                <a:effectLst/>
                <a:uFillTx/>
                <a:latin typeface="Arial"/>
              </a:rPr>
              <a:t>或任何支援 </a:t>
            </a:r>
            <a:r>
              <a:rPr b="0" lang="en-US" sz="2000" strike="noStrike" u="none">
                <a:solidFill>
                  <a:srgbClr val="000000"/>
                </a:solidFill>
                <a:effectLst/>
                <a:uFillTx/>
                <a:latin typeface="Arial"/>
              </a:rPr>
              <a:t>Microsoft .NET Framework </a:t>
            </a:r>
            <a:r>
              <a:rPr b="0" lang="zh-TW" sz="2000" strike="noStrike" u="none">
                <a:solidFill>
                  <a:srgbClr val="000000"/>
                </a:solidFill>
                <a:effectLst/>
                <a:uFillTx/>
                <a:latin typeface="Arial"/>
              </a:rPr>
              <a:t>的作業系統的程式和應用程式</a:t>
            </a:r>
            <a:endParaRPr b="0" lang="en-US" sz="2000" strike="noStrike" u="none">
              <a:solidFill>
                <a:srgbClr val="000000"/>
              </a:solidFill>
              <a:effectLst/>
              <a:uFillTx/>
              <a:latin typeface="Arial"/>
            </a:endParaRPr>
          </a:p>
        </p:txBody>
      </p:sp>
      <p:sp>
        <p:nvSpPr>
          <p:cNvPr id="569" name="PlaceHolder 3"/>
          <p:cNvSpPr>
            <a:spLocks noGrp="1"/>
          </p:cNvSpPr>
          <p:nvPr>
            <p:ph type="sldNum" idx="80"/>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B7169A3-9B00-4320-A701-92E1060E9E7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2857680" y="515520"/>
            <a:ext cx="3428640" cy="2571480"/>
          </a:xfrm>
          <a:prstGeom prst="rect">
            <a:avLst/>
          </a:prstGeom>
          <a:ln w="0">
            <a:noFill/>
          </a:ln>
        </p:spPr>
      </p:sp>
      <p:sp>
        <p:nvSpPr>
          <p:cNvPr id="571"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en-US" sz="2000" strike="noStrike" u="none">
                <a:solidFill>
                  <a:srgbClr val="000000"/>
                </a:solidFill>
                <a:effectLst/>
                <a:uFillTx/>
                <a:latin typeface="Arial"/>
              </a:rPr>
              <a:t>4GL </a:t>
            </a:r>
            <a:r>
              <a:rPr b="0" lang="zh-TW" sz="2000" strike="noStrike" u="none">
                <a:solidFill>
                  <a:srgbClr val="000000"/>
                </a:solidFill>
                <a:effectLst/>
                <a:uFillTx/>
                <a:latin typeface="Arial"/>
              </a:rPr>
              <a:t>第四代語言 非程序化語言 更接近人類 </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72" name="PlaceHolder 3"/>
          <p:cNvSpPr>
            <a:spLocks noGrp="1"/>
          </p:cNvSpPr>
          <p:nvPr>
            <p:ph type="sldNum" idx="81"/>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5B35FEB-554E-4E5B-9767-1E41A560558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2857680" y="515520"/>
            <a:ext cx="3428640" cy="2571480"/>
          </a:xfrm>
          <a:prstGeom prst="rect">
            <a:avLst/>
          </a:prstGeom>
          <a:ln w="0">
            <a:noFill/>
          </a:ln>
        </p:spPr>
      </p:sp>
      <p:sp>
        <p:nvSpPr>
          <p:cNvPr id="574"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1" lang="zh-TW" sz="2000" strike="noStrike" u="none">
                <a:solidFill>
                  <a:srgbClr val="000000"/>
                </a:solidFill>
                <a:effectLst/>
                <a:uFillTx/>
                <a:latin typeface="Arial"/>
              </a:rPr>
              <a:t>經典程式語言包括：</a:t>
            </a:r>
            <a:endParaRPr b="0" lang="en-US" sz="2000" strike="noStrike" u="none">
              <a:solidFill>
                <a:srgbClr val="000000"/>
              </a:solidFill>
              <a:effectLst/>
              <a:uFillTx/>
              <a:latin typeface="Arial"/>
            </a:endParaRPr>
          </a:p>
          <a:p>
            <a:pPr indent="0">
              <a:lnSpc>
                <a:spcPct val="100000"/>
              </a:lnSpc>
              <a:buNone/>
            </a:pPr>
            <a:r>
              <a:rPr b="1" lang="en-US" sz="2000" strike="noStrike" u="none">
                <a:solidFill>
                  <a:srgbClr val="000000"/>
                </a:solidFill>
                <a:effectLst/>
                <a:uFillTx/>
                <a:latin typeface="Arial"/>
              </a:rPr>
              <a:t>BASIC</a:t>
            </a:r>
            <a:r>
              <a:rPr b="1" lang="zh-TW" sz="2000" strike="noStrike" u="none">
                <a:solidFill>
                  <a:srgbClr val="000000"/>
                </a:solidFill>
                <a:effectLst/>
                <a:uFillTx/>
                <a:latin typeface="Arial"/>
              </a:rPr>
              <a:t>：初學者通用符號指令碼</a:t>
            </a:r>
            <a:endParaRPr b="0" lang="en-US" sz="2000" strike="noStrike" u="none">
              <a:solidFill>
                <a:srgbClr val="000000"/>
              </a:solidFill>
              <a:effectLst/>
              <a:uFillTx/>
              <a:latin typeface="Arial"/>
            </a:endParaRPr>
          </a:p>
          <a:p>
            <a:pPr indent="0">
              <a:lnSpc>
                <a:spcPct val="100000"/>
              </a:lnSpc>
              <a:buNone/>
            </a:pPr>
            <a:r>
              <a:rPr b="1" lang="en-US" sz="2000" strike="noStrike" u="none">
                <a:solidFill>
                  <a:srgbClr val="000000"/>
                </a:solidFill>
                <a:effectLst/>
                <a:uFillTx/>
                <a:latin typeface="Arial"/>
              </a:rPr>
              <a:t>COBOL</a:t>
            </a:r>
            <a:r>
              <a:rPr b="1" lang="zh-TW" sz="2000" strike="noStrike" u="none">
                <a:solidFill>
                  <a:srgbClr val="000000"/>
                </a:solidFill>
                <a:effectLst/>
                <a:uFillTx/>
                <a:latin typeface="Arial"/>
              </a:rPr>
              <a:t>：通用商業導向語言</a:t>
            </a:r>
            <a:endParaRPr b="0" lang="en-US" sz="2000" strike="noStrike" u="none">
              <a:solidFill>
                <a:srgbClr val="000000"/>
              </a:solidFill>
              <a:effectLst/>
              <a:uFillTx/>
              <a:latin typeface="Arial"/>
            </a:endParaRPr>
          </a:p>
          <a:p>
            <a:pPr indent="0">
              <a:lnSpc>
                <a:spcPct val="100000"/>
              </a:lnSpc>
              <a:buNone/>
            </a:pPr>
            <a:r>
              <a:rPr b="1" lang="en-US" sz="2000" strike="noStrike" u="none">
                <a:solidFill>
                  <a:srgbClr val="000000"/>
                </a:solidFill>
                <a:effectLst/>
                <a:uFillTx/>
                <a:latin typeface="Arial"/>
              </a:rPr>
              <a:t>FORTRAN</a:t>
            </a:r>
            <a:r>
              <a:rPr b="1" lang="zh-TW" sz="2000" strike="noStrike" u="none">
                <a:solidFill>
                  <a:srgbClr val="000000"/>
                </a:solidFill>
                <a:effectLst/>
                <a:uFillTx/>
                <a:latin typeface="Arial"/>
              </a:rPr>
              <a:t>：公式翻譯</a:t>
            </a:r>
            <a:endParaRPr b="0" lang="en-US" sz="2000" strike="noStrike" u="none">
              <a:solidFill>
                <a:srgbClr val="000000"/>
              </a:solidFill>
              <a:effectLst/>
              <a:uFillTx/>
              <a:latin typeface="Arial"/>
            </a:endParaRPr>
          </a:p>
          <a:p>
            <a:pPr indent="0">
              <a:lnSpc>
                <a:spcPct val="100000"/>
              </a:lnSpc>
              <a:buNone/>
            </a:pPr>
            <a:r>
              <a:rPr b="1" lang="en-US" sz="2000" strike="noStrike" u="none">
                <a:solidFill>
                  <a:srgbClr val="000000"/>
                </a:solidFill>
                <a:effectLst/>
                <a:uFillTx/>
                <a:latin typeface="Arial"/>
              </a:rPr>
              <a:t>RPG</a:t>
            </a:r>
            <a:r>
              <a:rPr b="1" lang="zh-TW" sz="2000" strike="noStrike" u="none">
                <a:solidFill>
                  <a:srgbClr val="000000"/>
                </a:solidFill>
                <a:effectLst/>
                <a:uFillTx/>
                <a:latin typeface="Arial"/>
              </a:rPr>
              <a:t>：報告程式生成器</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1" lang="en-US" sz="1200" strike="noStrike" u="none">
                <a:solidFill>
                  <a:srgbClr val="000000"/>
                </a:solidFill>
                <a:effectLst/>
                <a:uFillTx/>
                <a:latin typeface="微軟正黑體"/>
                <a:ea typeface="微軟正黑體"/>
              </a:rPr>
              <a:t>COBOL </a:t>
            </a:r>
            <a:r>
              <a:rPr b="1" lang="zh-TW" sz="1200" strike="noStrike" u="none">
                <a:solidFill>
                  <a:srgbClr val="000000"/>
                </a:solidFill>
                <a:effectLst/>
                <a:uFillTx/>
                <a:latin typeface="微軟正黑體"/>
                <a:ea typeface="微軟正黑體"/>
              </a:rPr>
              <a:t>和 </a:t>
            </a:r>
            <a:r>
              <a:rPr b="1" lang="en-US" sz="1200" strike="noStrike" u="none">
                <a:solidFill>
                  <a:srgbClr val="000000"/>
                </a:solidFill>
                <a:effectLst/>
                <a:uFillTx/>
                <a:latin typeface="微軟正黑體"/>
                <a:ea typeface="微軟正黑體"/>
              </a:rPr>
              <a:t>FORTRAN </a:t>
            </a:r>
            <a:r>
              <a:rPr b="1" lang="zh-TW" sz="1200" strike="noStrike" u="none">
                <a:solidFill>
                  <a:srgbClr val="000000"/>
                </a:solidFill>
                <a:effectLst/>
                <a:uFillTx/>
                <a:latin typeface="微軟正黑體"/>
                <a:ea typeface="微軟正黑體"/>
              </a:rPr>
              <a:t>仍在企業中佔有一席之地，因為它已穩定運行很長一段時間，將這些系統完全替換或現代化的成本和風險非常高，漸進式升級比完全替換更具成本效益。</a:t>
            </a:r>
            <a:endParaRPr b="0" lang="en-US" sz="1200" strike="noStrike" u="none">
              <a:solidFill>
                <a:srgbClr val="000000"/>
              </a:solidFill>
              <a:effectLst/>
              <a:uFillTx/>
              <a:latin typeface="Arial"/>
            </a:endParaRPr>
          </a:p>
          <a:p>
            <a:pPr indent="0" defTabSz="914400">
              <a:lnSpc>
                <a:spcPct val="100000"/>
              </a:lnSpc>
              <a:buNone/>
              <a:tabLst>
                <a:tab algn="l" pos="0"/>
              </a:tabLst>
            </a:pPr>
            <a:endParaRPr b="0" lang="en-US" sz="1200" strike="noStrike" u="none">
              <a:solidFill>
                <a:srgbClr val="000000"/>
              </a:solidFill>
              <a:effectLst/>
              <a:uFillTx/>
              <a:latin typeface="Arial"/>
            </a:endParaRPr>
          </a:p>
        </p:txBody>
      </p:sp>
      <p:sp>
        <p:nvSpPr>
          <p:cNvPr id="575" name="PlaceHolder 3"/>
          <p:cNvSpPr>
            <a:spLocks noGrp="1"/>
          </p:cNvSpPr>
          <p:nvPr>
            <p:ph type="sldNum" idx="82"/>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A47CA25-1E78-4F83-B572-6A1B09CFADA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2857680" y="515880"/>
            <a:ext cx="3428640" cy="2571480"/>
          </a:xfrm>
          <a:prstGeom prst="rect">
            <a:avLst/>
          </a:prstGeom>
          <a:ln w="0">
            <a:noFill/>
          </a:ln>
        </p:spPr>
      </p:sp>
      <p:sp>
        <p:nvSpPr>
          <p:cNvPr id="577"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1" lang="zh-TW" sz="2000" strike="noStrike" u="none">
                <a:solidFill>
                  <a:srgbClr val="000000"/>
                </a:solidFill>
                <a:effectLst/>
                <a:uFillTx/>
                <a:latin typeface="Arial"/>
              </a:rPr>
              <a:t>應用程式產生器：</a:t>
            </a:r>
            <a:r>
              <a:rPr b="0" lang="en-US" sz="2000" strike="noStrike" u="none">
                <a:solidFill>
                  <a:srgbClr val="000000"/>
                </a:solidFill>
                <a:effectLst/>
                <a:uFillTx/>
                <a:latin typeface="Arial"/>
              </a:rPr>
              <a:t> 開發者只需定義「</a:t>
            </a:r>
            <a:r>
              <a:rPr b="1" lang="zh-TW" sz="2000" strike="noStrike" u="none">
                <a:solidFill>
                  <a:srgbClr val="000000"/>
                </a:solidFill>
                <a:effectLst/>
                <a:uFillTx/>
                <a:latin typeface="Arial"/>
              </a:rPr>
              <a:t>要什麼 </a:t>
            </a:r>
            <a:r>
              <a:rPr b="1" lang="en-US" sz="2000" strike="noStrike" u="none">
                <a:solidFill>
                  <a:srgbClr val="000000"/>
                </a:solidFill>
                <a:effectLst/>
                <a:uFillTx/>
                <a:latin typeface="Arial"/>
              </a:rPr>
              <a:t>(What to do)</a:t>
            </a:r>
            <a:r>
              <a:rPr b="0" lang="zh-TW" sz="2000" strike="noStrike" u="none">
                <a:solidFill>
                  <a:srgbClr val="000000"/>
                </a:solidFill>
                <a:effectLst/>
                <a:uFillTx/>
                <a:latin typeface="Arial"/>
              </a:rPr>
              <a:t>」而不是「</a:t>
            </a:r>
            <a:r>
              <a:rPr b="1" lang="zh-TW" sz="2000" strike="noStrike" u="none">
                <a:solidFill>
                  <a:srgbClr val="000000"/>
                </a:solidFill>
                <a:effectLst/>
                <a:uFillTx/>
                <a:latin typeface="Arial"/>
              </a:rPr>
              <a:t>如何做 </a:t>
            </a:r>
            <a:r>
              <a:rPr b="1" lang="en-US" sz="2000" strike="noStrike" u="none">
                <a:solidFill>
                  <a:srgbClr val="000000"/>
                </a:solidFill>
                <a:effectLst/>
                <a:uFillTx/>
                <a:latin typeface="Arial"/>
              </a:rPr>
              <a:t>(How to do it)</a:t>
            </a:r>
            <a:r>
              <a:rPr b="0" lang="zh-TW" sz="2000" strike="noStrike" u="none">
                <a:solidFill>
                  <a:srgbClr val="000000"/>
                </a:solidFill>
                <a:effectLst/>
                <a:uFillTx/>
                <a:latin typeface="Arial"/>
              </a:rPr>
              <a:t>」，電腦就會自動產生程式碼</a:t>
            </a:r>
            <a:endParaRPr b="0" lang="en-US" sz="2000" strike="noStrike" u="none">
              <a:solidFill>
                <a:srgbClr val="000000"/>
              </a:solidFill>
              <a:effectLst/>
              <a:uFillTx/>
              <a:latin typeface="Arial"/>
            </a:endParaRPr>
          </a:p>
          <a:p>
            <a:pPr indent="0" defTabSz="914400">
              <a:lnSpc>
                <a:spcPct val="100000"/>
              </a:lnSpc>
              <a:spcBef>
                <a:spcPts val="360"/>
              </a:spcBef>
              <a:buNone/>
              <a:tabLst>
                <a:tab algn="l" pos="0"/>
              </a:tabLst>
            </a:pPr>
            <a:r>
              <a:rPr b="1" lang="zh-TW" sz="2000" strike="noStrike" u="none">
                <a:solidFill>
                  <a:srgbClr val="000000"/>
                </a:solidFill>
                <a:effectLst/>
                <a:uFillTx/>
                <a:latin typeface="Arial"/>
              </a:rPr>
              <a:t>巨集：</a:t>
            </a:r>
            <a:r>
              <a:rPr b="0" lang="zh-TW" sz="2000" strike="noStrike" u="none">
                <a:solidFill>
                  <a:srgbClr val="000000"/>
                </a:solidFill>
                <a:effectLst/>
                <a:uFillTx/>
                <a:latin typeface="Arial"/>
              </a:rPr>
              <a:t>一系列指令的集合，用於告訴程式或應用程式如何完成一個特定的任務。</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Arial"/>
              </a:rPr>
              <a:t> 是一種</a:t>
            </a:r>
            <a:r>
              <a:rPr b="1" lang="zh-TW" sz="2000" strike="noStrike" u="none">
                <a:solidFill>
                  <a:srgbClr val="000000"/>
                </a:solidFill>
                <a:effectLst/>
                <a:uFillTx/>
                <a:latin typeface="Arial"/>
              </a:rPr>
              <a:t>自動化工具</a:t>
            </a:r>
            <a:r>
              <a:rPr b="0" lang="zh-TW" sz="2000" strike="noStrike" u="none">
                <a:solidFill>
                  <a:srgbClr val="000000"/>
                </a:solidFill>
                <a:effectLst/>
                <a:uFillTx/>
                <a:latin typeface="Arial"/>
              </a:rPr>
              <a:t>，用於將重複性的操作步驟（如在 </a:t>
            </a:r>
            <a:r>
              <a:rPr b="0" lang="en-US" sz="2000" strike="noStrike" u="none">
                <a:solidFill>
                  <a:srgbClr val="000000"/>
                </a:solidFill>
                <a:effectLst/>
                <a:uFillTx/>
                <a:latin typeface="Arial"/>
              </a:rPr>
              <a:t>Excel </a:t>
            </a:r>
            <a:r>
              <a:rPr b="0" lang="zh-TW" sz="2000" strike="noStrike" u="none">
                <a:solidFill>
                  <a:srgbClr val="000000"/>
                </a:solidFill>
                <a:effectLst/>
                <a:uFillTx/>
                <a:latin typeface="Arial"/>
              </a:rPr>
              <a:t>中格式化報表）錄製或編寫成單一指令，提高使用者和開發者的效率。</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78" name="PlaceHolder 3"/>
          <p:cNvSpPr>
            <a:spLocks noGrp="1"/>
          </p:cNvSpPr>
          <p:nvPr>
            <p:ph type="sldNum" idx="83"/>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1E1A282-1DE9-41F7-B54C-EAD78B5FB08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2857680" y="515520"/>
            <a:ext cx="3428640" cy="2571480"/>
          </a:xfrm>
          <a:prstGeom prst="rect">
            <a:avLst/>
          </a:prstGeom>
          <a:ln w="0">
            <a:noFill/>
          </a:ln>
        </p:spPr>
      </p:sp>
      <p:sp>
        <p:nvSpPr>
          <p:cNvPr id="580"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這頁就是</a:t>
            </a:r>
            <a:r>
              <a:rPr b="0" lang="en-US" sz="2000" strike="noStrike" u="none">
                <a:solidFill>
                  <a:srgbClr val="000000"/>
                </a:solidFill>
                <a:effectLst/>
                <a:uFillTx/>
                <a:latin typeface="Arial"/>
              </a:rPr>
              <a:t>Excel</a:t>
            </a:r>
            <a:r>
              <a:rPr b="0" lang="zh-TW" sz="2000" strike="noStrike" u="none">
                <a:solidFill>
                  <a:srgbClr val="000000"/>
                </a:solidFill>
                <a:effectLst/>
                <a:uFillTx/>
                <a:latin typeface="Arial"/>
              </a:rPr>
              <a:t>的巨集的應用</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81" name="PlaceHolder 3"/>
          <p:cNvSpPr>
            <a:spLocks noGrp="1"/>
          </p:cNvSpPr>
          <p:nvPr>
            <p:ph type="sldNum" idx="84"/>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98F8F16-BD00-460C-9867-27F81D40034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2857680" y="515520"/>
            <a:ext cx="3428640" cy="2571480"/>
          </a:xfrm>
          <a:prstGeom prst="rect">
            <a:avLst/>
          </a:prstGeom>
          <a:ln w="0">
            <a:noFill/>
          </a:ln>
        </p:spPr>
      </p:sp>
      <p:sp>
        <p:nvSpPr>
          <p:cNvPr id="583"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1" lang="zh-TW" sz="2000" strike="noStrike" u="none">
                <a:solidFill>
                  <a:srgbClr val="000000"/>
                </a:solidFill>
                <a:effectLst/>
                <a:uFillTx/>
                <a:latin typeface="Arial"/>
              </a:rPr>
              <a:t>超文本標記語言（</a:t>
            </a:r>
            <a:r>
              <a:rPr b="1" lang="en-US" sz="2000" strike="noStrike" u="none">
                <a:solidFill>
                  <a:srgbClr val="000000"/>
                </a:solidFill>
                <a:effectLst/>
                <a:uFillTx/>
                <a:latin typeface="Arial"/>
              </a:rPr>
              <a:t>HTML</a:t>
            </a:r>
            <a:r>
              <a:rPr b="1" lang="zh-TW" sz="2000" strike="noStrike" u="none">
                <a:solidFill>
                  <a:srgbClr val="000000"/>
                </a:solidFill>
                <a:effectLst/>
                <a:uFillTx/>
                <a:latin typeface="Arial"/>
              </a:rPr>
              <a:t>）是一種特殊的格式化語言，軟體開發人員用來格式化文件以在網路上顯示，</a:t>
            </a:r>
            <a:r>
              <a:rPr b="0" lang="zh-TW" sz="2000" strike="noStrike" u="none">
                <a:solidFill>
                  <a:srgbClr val="000000"/>
                </a:solidFill>
                <a:effectLst/>
                <a:uFillTx/>
                <a:latin typeface="Arial"/>
              </a:rPr>
              <a:t>是所有網頁的</a:t>
            </a:r>
            <a:r>
              <a:rPr b="1" lang="zh-TW" sz="2000" strike="noStrike" u="none">
                <a:solidFill>
                  <a:srgbClr val="000000"/>
                </a:solidFill>
                <a:effectLst/>
                <a:uFillTx/>
                <a:latin typeface="Arial"/>
              </a:rPr>
              <a:t>結構基礎</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84" name="PlaceHolder 3"/>
          <p:cNvSpPr>
            <a:spLocks noGrp="1"/>
          </p:cNvSpPr>
          <p:nvPr>
            <p:ph type="sldNum" idx="85"/>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E86A56C-3AC1-406A-B5F9-A86384145B1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2857680" y="515520"/>
            <a:ext cx="3428640" cy="2571480"/>
          </a:xfrm>
          <a:prstGeom prst="rect">
            <a:avLst/>
          </a:prstGeom>
          <a:ln w="0">
            <a:noFill/>
          </a:ln>
        </p:spPr>
      </p:sp>
      <p:sp>
        <p:nvSpPr>
          <p:cNvPr id="586"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可擴展標記語言</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跟</a:t>
            </a:r>
            <a:r>
              <a:rPr b="0" lang="en-US" sz="2000" strike="noStrike" u="none">
                <a:solidFill>
                  <a:srgbClr val="000000"/>
                </a:solidFill>
                <a:effectLst/>
                <a:uFillTx/>
                <a:latin typeface="Arial"/>
              </a:rPr>
              <a:t>HTML </a:t>
            </a:r>
            <a:r>
              <a:rPr b="0" lang="zh-TW" sz="2000" strike="noStrike" u="none">
                <a:solidFill>
                  <a:srgbClr val="000000"/>
                </a:solidFill>
                <a:effectLst/>
                <a:uFillTx/>
                <a:latin typeface="Arial"/>
              </a:rPr>
              <a:t>不同，</a:t>
            </a:r>
            <a:r>
              <a:rPr b="0" lang="en-US" sz="2000" strike="noStrike" u="none">
                <a:solidFill>
                  <a:srgbClr val="000000"/>
                </a:solidFill>
                <a:effectLst/>
                <a:uFillTx/>
                <a:latin typeface="Arial"/>
              </a:rPr>
              <a:t>XML </a:t>
            </a:r>
            <a:r>
              <a:rPr b="0" lang="zh-TW" sz="2000" strike="noStrike" u="none">
                <a:solidFill>
                  <a:srgbClr val="000000"/>
                </a:solidFill>
                <a:effectLst/>
                <a:uFillTx/>
                <a:latin typeface="Arial"/>
              </a:rPr>
              <a:t>允許開發者根據自己的需求自定義標籤，來描述資料的結構和內容。所以他是可拓展</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無線標記語言</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設計適合在小型螢幕設備（如手機）上顯示的網頁</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87" name="PlaceHolder 3"/>
          <p:cNvSpPr>
            <a:spLocks noGrp="1"/>
          </p:cNvSpPr>
          <p:nvPr>
            <p:ph type="sldNum" idx="86"/>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D9140DA-BB31-4DFA-B1C8-797674E1914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2857680" y="515520"/>
            <a:ext cx="3428640" cy="2571480"/>
          </a:xfrm>
          <a:prstGeom prst="rect">
            <a:avLst/>
          </a:prstGeom>
          <a:ln w="0">
            <a:noFill/>
          </a:ln>
        </p:spPr>
      </p:sp>
      <p:sp>
        <p:nvSpPr>
          <p:cNvPr id="589"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為了在網頁上添加</a:t>
            </a:r>
            <a:r>
              <a:rPr b="1" lang="zh-TW" sz="2000" strike="noStrike" u="none">
                <a:solidFill>
                  <a:srgbClr val="000000"/>
                </a:solidFill>
                <a:effectLst/>
                <a:uFillTx/>
                <a:latin typeface="Arial"/>
              </a:rPr>
              <a:t>互動性</a:t>
            </a:r>
            <a:r>
              <a:rPr b="0" lang="zh-TW" sz="2000" strike="noStrike" u="none">
                <a:solidFill>
                  <a:srgbClr val="000000"/>
                </a:solidFill>
                <a:effectLst/>
                <a:uFillTx/>
                <a:latin typeface="Arial"/>
              </a:rPr>
              <a:t>和</a:t>
            </a:r>
            <a:r>
              <a:rPr b="1" lang="zh-TW" sz="2000" strike="noStrike" u="none">
                <a:solidFill>
                  <a:srgbClr val="000000"/>
                </a:solidFill>
                <a:effectLst/>
                <a:uFillTx/>
                <a:latin typeface="Arial"/>
              </a:rPr>
              <a:t>特殊媒體效果</a:t>
            </a:r>
            <a:r>
              <a:rPr b="0" lang="zh-TW" sz="2000" strike="noStrike" u="none">
                <a:solidFill>
                  <a:srgbClr val="000000"/>
                </a:solidFill>
                <a:effectLst/>
                <a:uFillTx/>
                <a:latin typeface="Arial"/>
              </a:rPr>
              <a:t>，例如動畫圖形、滾動消息、廣告，網頁開發人員使用各種</a:t>
            </a:r>
            <a:r>
              <a:rPr b="1" lang="zh-TW" sz="2000" strike="noStrike" u="none">
                <a:solidFill>
                  <a:srgbClr val="000000"/>
                </a:solidFill>
                <a:effectLst/>
                <a:uFillTx/>
                <a:latin typeface="Arial"/>
              </a:rPr>
              <a:t>腳本語言</a:t>
            </a:r>
            <a:r>
              <a:rPr b="0" lang="zh-TW" sz="2000" strike="noStrike" u="none">
                <a:solidFill>
                  <a:srgbClr val="000000"/>
                </a:solidFill>
                <a:effectLst/>
                <a:uFillTx/>
                <a:latin typeface="Arial"/>
              </a:rPr>
              <a:t>編寫稱為腳本的小型程式。</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Arial"/>
              </a:rPr>
              <a:t>JS</a:t>
            </a:r>
            <a:endParaRPr b="0" lang="en-US" sz="2000" strike="noStrike" u="none">
              <a:solidFill>
                <a:srgbClr val="000000"/>
              </a:solidFill>
              <a:effectLst/>
              <a:uFillTx/>
              <a:latin typeface="Arial"/>
            </a:endParaRPr>
          </a:p>
          <a:p>
            <a:pPr indent="0" defTabSz="914400">
              <a:lnSpc>
                <a:spcPct val="100000"/>
              </a:lnSpc>
              <a:buNone/>
              <a:tabLst>
                <a:tab algn="l" pos="0"/>
              </a:tabLst>
            </a:pPr>
            <a:r>
              <a:rPr b="0" lang="zh-TW" sz="2000" strike="noStrike" u="none">
                <a:solidFill>
                  <a:srgbClr val="000000"/>
                </a:solidFill>
                <a:effectLst/>
                <a:uFillTx/>
                <a:latin typeface="Arial"/>
              </a:rPr>
              <a:t>一種用於創建互動式網頁的程式語言。它可以在瀏覽器中直接執行，讓網頁動起來。</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90" name="PlaceHolder 3"/>
          <p:cNvSpPr>
            <a:spLocks noGrp="1"/>
          </p:cNvSpPr>
          <p:nvPr>
            <p:ph type="sldNum" idx="87"/>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76999DE-0DEF-41FD-BE3C-F135E6C4AAA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2857680" y="515520"/>
            <a:ext cx="3428640" cy="2571480"/>
          </a:xfrm>
          <a:prstGeom prst="rect">
            <a:avLst/>
          </a:prstGeom>
          <a:ln w="0">
            <a:noFill/>
          </a:ln>
        </p:spPr>
      </p:sp>
      <p:sp>
        <p:nvSpPr>
          <p:cNvPr id="592"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快速開發、重視使用者體驗： </a:t>
            </a:r>
            <a:r>
              <a:rPr b="0" lang="en-US" sz="2000" strike="noStrike" u="none">
                <a:solidFill>
                  <a:srgbClr val="000000"/>
                </a:solidFill>
                <a:effectLst/>
                <a:uFillTx/>
                <a:latin typeface="Arial"/>
              </a:rPr>
              <a:t>JavaScript</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Ruby</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系統管理、文字處理： </a:t>
            </a:r>
            <a:r>
              <a:rPr b="0" lang="en-US" sz="2000" strike="noStrike" u="none">
                <a:solidFill>
                  <a:srgbClr val="000000"/>
                </a:solidFill>
                <a:effectLst/>
                <a:uFillTx/>
                <a:latin typeface="Arial"/>
              </a:rPr>
              <a:t>Perl</a:t>
            </a:r>
            <a:r>
              <a:rPr b="0" lang="zh-TW" sz="2000" strike="noStrike" u="none">
                <a:solidFill>
                  <a:srgbClr val="000000"/>
                </a:solidFill>
                <a:effectLst/>
                <a:uFillTx/>
                <a:latin typeface="Arial"/>
              </a:rPr>
              <a:t>、</a:t>
            </a:r>
            <a:r>
              <a:rPr b="0" lang="en-US" sz="2000" strike="noStrike" u="none">
                <a:solidFill>
                  <a:srgbClr val="000000"/>
                </a:solidFill>
                <a:effectLst/>
                <a:uFillTx/>
                <a:latin typeface="Arial"/>
              </a:rPr>
              <a:t>Python</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後端開發、</a:t>
            </a:r>
            <a:r>
              <a:rPr b="0" lang="en-US" sz="2000" strike="noStrike" u="none">
                <a:solidFill>
                  <a:srgbClr val="000000"/>
                </a:solidFill>
                <a:effectLst/>
                <a:uFillTx/>
                <a:latin typeface="Arial"/>
              </a:rPr>
              <a:t>CMS</a:t>
            </a:r>
            <a:r>
              <a:rPr b="0" lang="zh-TW" sz="2000" strike="noStrike" u="none">
                <a:solidFill>
                  <a:srgbClr val="000000"/>
                </a:solidFill>
                <a:effectLst/>
                <a:uFillTx/>
                <a:latin typeface="Arial"/>
              </a:rPr>
              <a:t>： </a:t>
            </a:r>
            <a:r>
              <a:rPr b="0" lang="en-US" sz="2000" strike="noStrike" u="none">
                <a:solidFill>
                  <a:srgbClr val="000000"/>
                </a:solidFill>
                <a:effectLst/>
                <a:uFillTx/>
                <a:latin typeface="Arial"/>
              </a:rPr>
              <a:t>PHP</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資料科學、機器學習： </a:t>
            </a:r>
            <a:r>
              <a:rPr b="0" lang="en-US" sz="2000" strike="noStrike" u="none">
                <a:solidFill>
                  <a:srgbClr val="000000"/>
                </a:solidFill>
                <a:effectLst/>
                <a:uFillTx/>
                <a:latin typeface="Arial"/>
              </a:rPr>
              <a:t>Python</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多功能、靈活： </a:t>
            </a:r>
            <a:r>
              <a:rPr b="0" lang="en-US" sz="2000" strike="noStrike" u="none">
                <a:solidFill>
                  <a:srgbClr val="000000"/>
                </a:solidFill>
                <a:effectLst/>
                <a:uFillTx/>
                <a:latin typeface="Arial"/>
              </a:rPr>
              <a:t>Python</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93" name="PlaceHolder 3"/>
          <p:cNvSpPr>
            <a:spLocks noGrp="1"/>
          </p:cNvSpPr>
          <p:nvPr>
            <p:ph type="sldNum" idx="88"/>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2262523-020F-4A76-AB8F-F05DA3FDC25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2857680" y="515520"/>
            <a:ext cx="3428640" cy="2571480"/>
          </a:xfrm>
          <a:prstGeom prst="rect">
            <a:avLst/>
          </a:prstGeom>
          <a:ln w="0">
            <a:noFill/>
          </a:ln>
        </p:spPr>
      </p:sp>
      <p:sp>
        <p:nvSpPr>
          <p:cNvPr id="595"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JS</a:t>
            </a:r>
            <a:r>
              <a:rPr b="0" lang="zh-TW" sz="2000" strike="noStrike" u="none">
                <a:solidFill>
                  <a:srgbClr val="000000"/>
                </a:solidFill>
                <a:effectLst/>
                <a:uFillTx/>
                <a:latin typeface="Arial"/>
              </a:rPr>
              <a:t>的應用</a:t>
            </a:r>
            <a:endParaRPr b="0" lang="en-US" sz="2000" strike="noStrike" u="none">
              <a:solidFill>
                <a:srgbClr val="000000"/>
              </a:solidFill>
              <a:effectLst/>
              <a:uFillTx/>
              <a:latin typeface="Arial"/>
            </a:endParaRPr>
          </a:p>
        </p:txBody>
      </p:sp>
      <p:sp>
        <p:nvSpPr>
          <p:cNvPr id="596" name="PlaceHolder 3"/>
          <p:cNvSpPr>
            <a:spLocks noGrp="1"/>
          </p:cNvSpPr>
          <p:nvPr>
            <p:ph type="sldNum" idx="89"/>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1523D05-9750-4BF9-A695-25D98181161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2857680" y="515880"/>
            <a:ext cx="3428640" cy="2571480"/>
          </a:xfrm>
          <a:prstGeom prst="rect">
            <a:avLst/>
          </a:prstGeom>
          <a:ln w="0">
            <a:noFill/>
          </a:ln>
        </p:spPr>
      </p:sp>
      <p:sp>
        <p:nvSpPr>
          <p:cNvPr id="598"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這張圖片主要在介紹 </a:t>
            </a:r>
            <a:r>
              <a:rPr b="0" lang="en-US" sz="2000" strike="noStrike" u="none">
                <a:solidFill>
                  <a:srgbClr val="000000"/>
                </a:solidFill>
                <a:effectLst/>
                <a:uFillTx/>
                <a:latin typeface="Arial"/>
              </a:rPr>
              <a:t>HTML5 </a:t>
            </a:r>
            <a:r>
              <a:rPr b="0" lang="zh-TW" sz="2000" strike="noStrike" u="none">
                <a:solidFill>
                  <a:srgbClr val="000000"/>
                </a:solidFill>
                <a:effectLst/>
                <a:uFillTx/>
                <a:latin typeface="Arial"/>
              </a:rPr>
              <a:t>的一些新功能。</a:t>
            </a:r>
            <a:r>
              <a:rPr b="0" lang="en-US" sz="2000" strike="noStrike" u="none">
                <a:solidFill>
                  <a:srgbClr val="000000"/>
                </a:solidFill>
                <a:effectLst/>
                <a:uFillTx/>
                <a:latin typeface="Arial"/>
              </a:rPr>
              <a:t>HTML5 </a:t>
            </a:r>
            <a:r>
              <a:rPr b="0" lang="zh-TW" sz="2000" strike="noStrike" u="none">
                <a:solidFill>
                  <a:srgbClr val="000000"/>
                </a:solidFill>
                <a:effectLst/>
                <a:uFillTx/>
                <a:latin typeface="Arial"/>
              </a:rPr>
              <a:t>是 </a:t>
            </a:r>
            <a:r>
              <a:rPr b="0" lang="en-US" sz="2000" strike="noStrike" u="none">
                <a:solidFill>
                  <a:srgbClr val="000000"/>
                </a:solidFill>
                <a:effectLst/>
                <a:uFillTx/>
                <a:latin typeface="Arial"/>
              </a:rPr>
              <a:t>HTML </a:t>
            </a:r>
            <a:r>
              <a:rPr b="0" lang="zh-TW" sz="2000" strike="noStrike" u="none">
                <a:solidFill>
                  <a:srgbClr val="000000"/>
                </a:solidFill>
                <a:effectLst/>
                <a:uFillTx/>
                <a:latin typeface="Arial"/>
              </a:rPr>
              <a:t>的最新版本，相比之前的版本，它加入了很多新的標籤和屬性，讓網頁開發者能夠創造出更豐富、更互動的網頁。</a:t>
            </a:r>
            <a:endParaRPr b="0" lang="en-US" sz="2000" strike="noStrike" u="none">
              <a:solidFill>
                <a:srgbClr val="000000"/>
              </a:solidFill>
              <a:effectLst/>
              <a:uFillTx/>
              <a:latin typeface="Arial"/>
            </a:endParaRPr>
          </a:p>
          <a:p>
            <a:pPr indent="0">
              <a:lnSpc>
                <a:spcPct val="100000"/>
              </a:lnSpc>
              <a:buNone/>
            </a:pPr>
            <a:r>
              <a:rPr b="0" lang="zh-TW" sz="2000" strike="noStrike" u="none">
                <a:solidFill>
                  <a:srgbClr val="000000"/>
                </a:solidFill>
                <a:effectLst/>
                <a:uFillTx/>
                <a:latin typeface="Arial"/>
              </a:rPr>
              <a:t>像是</a:t>
            </a:r>
            <a:r>
              <a:rPr b="1" lang="en-US" sz="2000" strike="noStrike" u="none">
                <a:solidFill>
                  <a:srgbClr val="000000"/>
                </a:solidFill>
                <a:effectLst/>
                <a:uFillTx/>
                <a:latin typeface="Arial"/>
              </a:rPr>
              <a:t>Google Drive</a:t>
            </a:r>
            <a:r>
              <a:rPr b="1" lang="zh-TW" sz="2000" strike="noStrike" u="none">
                <a:solidFill>
                  <a:srgbClr val="000000"/>
                </a:solidFill>
                <a:effectLst/>
                <a:uFillTx/>
                <a:latin typeface="Arial"/>
              </a:rPr>
              <a:t>：</a:t>
            </a:r>
            <a:r>
              <a:rPr b="0" lang="en-US" sz="2000" strike="noStrike" u="none">
                <a:solidFill>
                  <a:srgbClr val="000000"/>
                </a:solidFill>
                <a:effectLst/>
                <a:uFillTx/>
                <a:latin typeface="Arial"/>
              </a:rPr>
              <a:t> 利用 </a:t>
            </a:r>
            <a:r>
              <a:rPr b="0" lang="en-US" sz="2000" strike="noStrike" u="none">
                <a:solidFill>
                  <a:srgbClr val="000000"/>
                </a:solidFill>
                <a:effectLst/>
                <a:uFillTx/>
                <a:latin typeface="Arial"/>
              </a:rPr>
              <a:t>HTML5 </a:t>
            </a:r>
            <a:r>
              <a:rPr b="0" lang="zh-TW" sz="2000" strike="noStrike" u="none">
                <a:solidFill>
                  <a:srgbClr val="000000"/>
                </a:solidFill>
                <a:effectLst/>
                <a:uFillTx/>
                <a:latin typeface="Arial"/>
              </a:rPr>
              <a:t>的拖曳功能，讓使用者可以方便地整理文件；同時，透過離線儲存，即使沒有網路，使用者也能繼續編輯文件。</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99" name="PlaceHolder 3"/>
          <p:cNvSpPr>
            <a:spLocks noGrp="1"/>
          </p:cNvSpPr>
          <p:nvPr>
            <p:ph type="sldNum" idx="90"/>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B9346BA-44B4-47D5-AC0D-11989302575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2857680" y="515880"/>
            <a:ext cx="3428640" cy="2571480"/>
          </a:xfrm>
          <a:prstGeom prst="rect">
            <a:avLst/>
          </a:prstGeom>
          <a:ln w="0">
            <a:noFill/>
          </a:ln>
        </p:spPr>
      </p:sp>
      <p:sp>
        <p:nvSpPr>
          <p:cNvPr id="601"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這張圖片主要在介紹如何使用</a:t>
            </a:r>
            <a:r>
              <a:rPr b="0" lang="en-US" sz="2000" strike="noStrike" u="none">
                <a:solidFill>
                  <a:srgbClr val="000000"/>
                </a:solidFill>
                <a:effectLst/>
                <a:uFillTx/>
                <a:latin typeface="Arial"/>
              </a:rPr>
              <a:t>HTML CSS JavaScript</a:t>
            </a:r>
            <a:r>
              <a:rPr b="0" lang="zh-TW" sz="2000" strike="noStrike" u="none">
                <a:solidFill>
                  <a:srgbClr val="000000"/>
                </a:solidFill>
                <a:effectLst/>
                <a:uFillTx/>
                <a:latin typeface="Arial"/>
              </a:rPr>
              <a:t>建立網頁。透過 </a:t>
            </a:r>
            <a:r>
              <a:rPr b="0" lang="en-US" sz="2000" strike="noStrike" u="none">
                <a:solidFill>
                  <a:srgbClr val="000000"/>
                </a:solidFill>
                <a:effectLst/>
                <a:uFillTx/>
                <a:latin typeface="Arial"/>
              </a:rPr>
              <a:t>HTML </a:t>
            </a:r>
            <a:r>
              <a:rPr b="0" lang="zh-TW" sz="2000" strike="noStrike" u="none">
                <a:solidFill>
                  <a:srgbClr val="000000"/>
                </a:solidFill>
                <a:effectLst/>
                <a:uFillTx/>
                <a:latin typeface="Arial"/>
              </a:rPr>
              <a:t>定義結構、</a:t>
            </a:r>
            <a:r>
              <a:rPr b="0" lang="en-US" sz="2000" strike="noStrike" u="none">
                <a:solidFill>
                  <a:srgbClr val="000000"/>
                </a:solidFill>
                <a:effectLst/>
                <a:uFillTx/>
                <a:latin typeface="Arial"/>
              </a:rPr>
              <a:t>CSS </a:t>
            </a:r>
            <a:r>
              <a:rPr b="0" lang="zh-TW" sz="2000" strike="noStrike" u="none">
                <a:solidFill>
                  <a:srgbClr val="000000"/>
                </a:solidFill>
                <a:effectLst/>
                <a:uFillTx/>
                <a:latin typeface="Arial"/>
              </a:rPr>
              <a:t>美化樣式、</a:t>
            </a:r>
            <a:r>
              <a:rPr b="0" lang="en-US" sz="2000" strike="noStrike" u="none">
                <a:solidFill>
                  <a:srgbClr val="000000"/>
                </a:solidFill>
                <a:effectLst/>
                <a:uFillTx/>
                <a:latin typeface="Arial"/>
              </a:rPr>
              <a:t>JavaScript </a:t>
            </a:r>
            <a:r>
              <a:rPr b="0" lang="zh-TW" sz="2000" strike="noStrike" u="none">
                <a:solidFill>
                  <a:srgbClr val="000000"/>
                </a:solidFill>
                <a:effectLst/>
                <a:uFillTx/>
                <a:latin typeface="Arial"/>
              </a:rPr>
              <a:t>添加互動功能，開發者可以創造出各式各樣的網頁應用程式。</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602" name="PlaceHolder 3"/>
          <p:cNvSpPr>
            <a:spLocks noGrp="1"/>
          </p:cNvSpPr>
          <p:nvPr>
            <p:ph type="sldNum" idx="91"/>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C0F398C-A54F-4EF7-9418-6834276784D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2857680" y="515880"/>
            <a:ext cx="3428640" cy="2571480"/>
          </a:xfrm>
          <a:prstGeom prst="rect">
            <a:avLst/>
          </a:prstGeom>
          <a:ln w="0">
            <a:noFill/>
          </a:ln>
        </p:spPr>
      </p:sp>
      <p:sp>
        <p:nvSpPr>
          <p:cNvPr id="604"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b="0" lang="zh-TW" sz="2000" strike="noStrike" u="none">
                <a:solidFill>
                  <a:srgbClr val="000000"/>
                </a:solidFill>
                <a:effectLst/>
                <a:uFillTx/>
                <a:latin typeface="Arial"/>
              </a:rPr>
              <a:t>科技與體育的結合，豐富了我們的觀賽體驗。隨著科技的不斷進步，未來會變得更精彩</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605" name="PlaceHolder 3"/>
          <p:cNvSpPr>
            <a:spLocks noGrp="1"/>
          </p:cNvSpPr>
          <p:nvPr>
            <p:ph type="sldNum" idx="92"/>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618F3A3-AB7F-41DA-B43E-533BD2BE83C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2857680" y="515520"/>
            <a:ext cx="3428640" cy="2571480"/>
          </a:xfrm>
          <a:prstGeom prst="rect">
            <a:avLst/>
          </a:prstGeom>
          <a:ln w="0">
            <a:noFill/>
          </a:ln>
        </p:spPr>
      </p:sp>
      <p:sp>
        <p:nvSpPr>
          <p:cNvPr id="607"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Hierarchy of data </a:t>
            </a:r>
            <a:r>
              <a:rPr b="0" lang="zh-TW" sz="2000" strike="noStrike" u="none">
                <a:solidFill>
                  <a:srgbClr val="000000"/>
                </a:solidFill>
                <a:effectLst/>
                <a:uFillTx/>
                <a:latin typeface="Arial"/>
              </a:rPr>
              <a:t>資料層面 結構</a:t>
            </a:r>
            <a:r>
              <a:rPr b="0" lang="en-US" sz="2000" strike="noStrike" u="none">
                <a:solidFill>
                  <a:srgbClr val="000000"/>
                </a:solidFill>
                <a:effectLst/>
                <a:uFillTx/>
                <a:latin typeface="Arial"/>
              </a:rPr>
              <a:t>(</a:t>
            </a:r>
            <a:r>
              <a:rPr b="0" lang="zh-TW" sz="2000" strike="noStrike" u="none">
                <a:solidFill>
                  <a:srgbClr val="000000"/>
                </a:solidFill>
                <a:effectLst/>
                <a:uFillTx/>
                <a:latin typeface="Arial"/>
              </a:rPr>
              <a:t>層級</a:t>
            </a:r>
            <a:endParaRPr b="0" lang="en-US" sz="2000" strike="noStrike" u="none">
              <a:solidFill>
                <a:srgbClr val="000000"/>
              </a:solidFill>
              <a:effectLst/>
              <a:uFillTx/>
              <a:latin typeface="Arial"/>
            </a:endParaRPr>
          </a:p>
        </p:txBody>
      </p:sp>
      <p:sp>
        <p:nvSpPr>
          <p:cNvPr id="608" name="PlaceHolder 3"/>
          <p:cNvSpPr>
            <a:spLocks noGrp="1"/>
          </p:cNvSpPr>
          <p:nvPr>
            <p:ph type="sldNum" idx="93"/>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EBC34E9-0504-4B1D-B1F7-A7F4083E667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2857680" y="515520"/>
            <a:ext cx="3428640" cy="2571480"/>
          </a:xfrm>
          <a:prstGeom prst="rect">
            <a:avLst/>
          </a:prstGeom>
          <a:ln w="0">
            <a:noFill/>
          </a:ln>
        </p:spPr>
      </p:sp>
      <p:sp>
        <p:nvSpPr>
          <p:cNvPr id="409" name="PlaceHolder 2"/>
          <p:cNvSpPr>
            <a:spLocks noGrp="1"/>
          </p:cNvSpPr>
          <p:nvPr>
            <p:ph type="body"/>
          </p:nvPr>
        </p:nvSpPr>
        <p:spPr>
          <a:xfrm>
            <a:off x="914400" y="3257640"/>
            <a:ext cx="7314840" cy="3085920"/>
          </a:xfrm>
          <a:prstGeom prst="rect">
            <a:avLst/>
          </a:prstGeom>
          <a:noFill/>
          <a:ln w="0">
            <a:noFill/>
          </a:ln>
        </p:spPr>
        <p:txBody>
          <a:bodyPr lIns="91440" rIns="91440" tIns="45720" bIns="45720" anchor="t">
            <a:noAutofit/>
          </a:bodyPr>
          <a:p>
            <a:pPr indent="0">
              <a:lnSpc>
                <a:spcPct val="100000"/>
              </a:lnSpc>
              <a:buNone/>
            </a:pPr>
            <a:r>
              <a:rPr b="0" lang="zh-TW" sz="2000" strike="noStrike" u="none">
                <a:solidFill>
                  <a:srgbClr val="000000"/>
                </a:solidFill>
                <a:effectLst/>
                <a:uFillTx/>
                <a:latin typeface="Arial"/>
              </a:rPr>
              <a:t>以這張圖為例，我們可以看到一個</a:t>
            </a:r>
            <a:r>
              <a:rPr b="0" lang="en-US" sz="2000" strike="noStrike" u="none">
                <a:solidFill>
                  <a:srgbClr val="000000"/>
                </a:solidFill>
                <a:effectLst/>
                <a:uFillTx/>
                <a:latin typeface="Arial"/>
              </a:rPr>
              <a:t>database</a:t>
            </a:r>
            <a:r>
              <a:rPr b="0" lang="zh-TW" sz="2000" strike="noStrike" u="none">
                <a:solidFill>
                  <a:srgbClr val="000000"/>
                </a:solidFill>
                <a:effectLst/>
                <a:uFillTx/>
                <a:latin typeface="Arial"/>
              </a:rPr>
              <a:t>有許多的</a:t>
            </a:r>
            <a:r>
              <a:rPr b="0" lang="en-US" sz="2000" strike="noStrike" u="none">
                <a:solidFill>
                  <a:srgbClr val="000000"/>
                </a:solidFill>
                <a:effectLst/>
                <a:uFillTx/>
                <a:latin typeface="Arial"/>
              </a:rPr>
              <a:t>files</a:t>
            </a:r>
            <a:r>
              <a:rPr b="0" lang="zh-TW" sz="2000" strike="noStrike" u="none">
                <a:solidFill>
                  <a:srgbClr val="000000"/>
                </a:solidFill>
                <a:effectLst/>
                <a:uFillTx/>
                <a:latin typeface="Arial"/>
              </a:rPr>
              <a:t>，從中取出</a:t>
            </a:r>
            <a:r>
              <a:rPr b="0" lang="en-US" sz="2000" strike="noStrike" u="none">
                <a:solidFill>
                  <a:srgbClr val="000000"/>
                </a:solidFill>
                <a:effectLst/>
                <a:uFillTx/>
                <a:latin typeface="Arial"/>
              </a:rPr>
              <a:t>instructor file</a:t>
            </a:r>
            <a:r>
              <a:rPr b="0" lang="zh-TW" sz="2000" strike="noStrike" u="none">
                <a:solidFill>
                  <a:srgbClr val="000000"/>
                </a:solidFill>
                <a:effectLst/>
                <a:uFillTx/>
                <a:latin typeface="Arial"/>
              </a:rPr>
              <a:t>，直行的部分就是</a:t>
            </a:r>
            <a:r>
              <a:rPr b="0" lang="en-US" sz="2000" strike="noStrike" u="none">
                <a:solidFill>
                  <a:srgbClr val="000000"/>
                </a:solidFill>
                <a:effectLst/>
                <a:uFillTx/>
                <a:latin typeface="Arial"/>
              </a:rPr>
              <a:t>fields</a:t>
            </a:r>
            <a:r>
              <a:rPr b="0" lang="zh-TW" sz="2000" strike="noStrike" u="none">
                <a:solidFill>
                  <a:srgbClr val="000000"/>
                </a:solidFill>
                <a:effectLst/>
                <a:uFillTx/>
                <a:latin typeface="Arial"/>
              </a:rPr>
              <a:t>，橫列的部分就是</a:t>
            </a:r>
            <a:r>
              <a:rPr b="0" lang="en-US" sz="2000" strike="noStrike" u="none">
                <a:solidFill>
                  <a:srgbClr val="000000"/>
                </a:solidFill>
                <a:effectLst/>
                <a:uFillTx/>
                <a:latin typeface="Arial"/>
              </a:rPr>
              <a:t>records</a:t>
            </a:r>
            <a:r>
              <a:rPr b="0" lang="zh-TW" sz="2000" strike="noStrike" u="none">
                <a:solidFill>
                  <a:srgbClr val="000000"/>
                </a:solidFill>
                <a:effectLst/>
                <a:uFillTx/>
                <a:latin typeface="Arial"/>
              </a:rPr>
              <a:t>，一個</a:t>
            </a:r>
            <a:r>
              <a:rPr b="0" lang="en-US" sz="2000" strike="noStrike" u="none">
                <a:solidFill>
                  <a:srgbClr val="000000"/>
                </a:solidFill>
                <a:effectLst/>
                <a:uFillTx/>
                <a:latin typeface="Arial"/>
              </a:rPr>
              <a:t>record</a:t>
            </a:r>
            <a:r>
              <a:rPr b="0" lang="zh-TW" sz="2000" strike="noStrike" u="none">
                <a:solidFill>
                  <a:srgbClr val="000000"/>
                </a:solidFill>
                <a:effectLst/>
                <a:uFillTx/>
                <a:latin typeface="Arial"/>
              </a:rPr>
              <a:t>就紀錄了一個</a:t>
            </a:r>
            <a:r>
              <a:rPr b="0" lang="en-US" sz="2000" strike="noStrike" u="none">
                <a:solidFill>
                  <a:srgbClr val="000000"/>
                </a:solidFill>
                <a:effectLst/>
                <a:uFillTx/>
                <a:latin typeface="Arial"/>
              </a:rPr>
              <a:t>instructor</a:t>
            </a:r>
            <a:r>
              <a:rPr b="0" lang="zh-TW" sz="2000" strike="noStrike" u="none">
                <a:solidFill>
                  <a:srgbClr val="000000"/>
                </a:solidFill>
                <a:effectLst/>
                <a:uFillTx/>
                <a:latin typeface="Arial"/>
              </a:rPr>
              <a:t>的所有</a:t>
            </a:r>
            <a:r>
              <a:rPr b="0" lang="en-US" sz="2000" strike="noStrike" u="none">
                <a:solidFill>
                  <a:srgbClr val="000000"/>
                </a:solidFill>
                <a:effectLst/>
                <a:uFillTx/>
                <a:latin typeface="Arial"/>
              </a:rPr>
              <a:t>field data</a:t>
            </a:r>
            <a:endParaRPr b="0" lang="en-US" sz="2000" strike="noStrike" u="none">
              <a:solidFill>
                <a:srgbClr val="000000"/>
              </a:solidFill>
              <a:effectLst/>
              <a:uFillTx/>
              <a:latin typeface="Arial"/>
            </a:endParaRPr>
          </a:p>
        </p:txBody>
      </p:sp>
      <p:sp>
        <p:nvSpPr>
          <p:cNvPr id="410" name="PlaceHolder 3"/>
          <p:cNvSpPr>
            <a:spLocks noGrp="1"/>
          </p:cNvSpPr>
          <p:nvPr>
            <p:ph type="sldNum" idx="27"/>
          </p:nvPr>
        </p:nvSpPr>
        <p:spPr>
          <a:xfrm>
            <a:off x="5179320" y="6513840"/>
            <a:ext cx="3962160" cy="342720"/>
          </a:xfrm>
          <a:prstGeom prst="rect">
            <a:avLst/>
          </a:prstGeom>
          <a:noFill/>
          <a:ln w="0">
            <a:noFill/>
          </a:ln>
        </p:spPr>
        <p:txBody>
          <a:bodyPr numCol="1" spcCol="0"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325F6C0-F2EA-4C5C-A79C-349004AFD39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hapter Opener">
    <p:bg>
      <p:bgPr>
        <a:solidFill>
          <a:srgbClr val="ffffff"/>
        </a:solidFill>
      </p:bgPr>
    </p:bg>
    <p:spTree>
      <p:nvGrpSpPr>
        <p:cNvPr id="1" name=""/>
        <p:cNvGrpSpPr/>
        <p:nvPr/>
      </p:nvGrpSpPr>
      <p:grpSpPr>
        <a:xfrm>
          <a:off x="0" y="0"/>
          <a:ext cx="0" cy="0"/>
          <a:chOff x="0" y="0"/>
          <a:chExt cx="0" cy="0"/>
        </a:xfrm>
      </p:grpSpPr>
      <p:sp>
        <p:nvSpPr>
          <p:cNvPr id="2" name="Rectangle 6" hidden="1"/>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3" name="Rectangle 13" hidden="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4" name="Picture 2" descr=""/>
          <p:cNvPicPr/>
          <p:nvPr/>
        </p:nvPicPr>
        <p:blipFill>
          <a:blip r:embed="rId2"/>
          <a:stretch/>
        </p:blipFill>
        <p:spPr>
          <a:xfrm>
            <a:off x="76320" y="6372360"/>
            <a:ext cx="1361880" cy="409320"/>
          </a:xfrm>
          <a:prstGeom prst="rect">
            <a:avLst/>
          </a:prstGeom>
          <a:noFill/>
          <a:ln w="0">
            <a:noFill/>
          </a:ln>
        </p:spPr>
      </p:pic>
      <p:sp>
        <p:nvSpPr>
          <p:cNvPr id="5" name="Slide Number Placeholder 5" hidden="1"/>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A1CBDA03-B392-48C0-88F6-15A6D19E3CD9}"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6" name="Copyright" hidden="1"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7" name="Rectangle 7"/>
          <p:cNvSpPr/>
          <p:nvPr/>
        </p:nvSpPr>
        <p:spPr>
          <a:xfrm>
            <a:off x="0" y="0"/>
            <a:ext cx="9143640" cy="137124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8" name="Rectangle 1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9" name="PlaceHolder 1"/>
          <p:cNvSpPr>
            <a:spLocks noGrp="1"/>
          </p:cNvSpPr>
          <p:nvPr>
            <p:ph type="title"/>
          </p:nvPr>
        </p:nvSpPr>
        <p:spPr>
          <a:xfrm>
            <a:off x="457200" y="228600"/>
            <a:ext cx="8229240" cy="622440"/>
          </a:xfrm>
          <a:prstGeom prst="rect">
            <a:avLst/>
          </a:prstGeom>
          <a:solidFill>
            <a:srgbClr val="8a288f"/>
          </a:solidFill>
          <a:ln w="0">
            <a:noFill/>
          </a:ln>
        </p:spPr>
        <p:txBody>
          <a:bodyPr numCol="1" spcCol="0" lIns="91440" rIns="91440" tIns="45720" bIns="45720" anchor="t">
            <a:noAutofit/>
          </a:bodyPr>
          <a:p>
            <a:pPr indent="0" algn="ctr">
              <a:lnSpc>
                <a:spcPct val="100000"/>
              </a:lnSpc>
              <a:buNone/>
            </a:pPr>
            <a:r>
              <a:rPr b="0" lang="en-US" sz="3600" strike="noStrike" u="none">
                <a:solidFill>
                  <a:schemeClr val="lt1"/>
                </a:solidFill>
                <a:effectLst/>
                <a:uFillTx/>
                <a:latin typeface="Arial"/>
                <a:ea typeface="Verdana"/>
              </a:rPr>
              <a:t>Click to edit Master title style</a:t>
            </a:r>
            <a:endParaRPr b="0" lang="en-US" sz="3600" strike="noStrike" u="none">
              <a:solidFill>
                <a:schemeClr val="dk1"/>
              </a:solidFill>
              <a:effectLst/>
              <a:uFillTx/>
              <a:latin typeface="Arial"/>
            </a:endParaRPr>
          </a:p>
        </p:txBody>
      </p:sp>
      <p:sp>
        <p:nvSpPr>
          <p:cNvPr id="10" name="PlaceHolder 2"/>
          <p:cNvSpPr>
            <a:spLocks noGrp="1"/>
          </p:cNvSpPr>
          <p:nvPr>
            <p:ph type="body"/>
          </p:nvPr>
        </p:nvSpPr>
        <p:spPr>
          <a:xfrm>
            <a:off x="457200" y="816480"/>
            <a:ext cx="8229240" cy="478440"/>
          </a:xfrm>
          <a:prstGeom prst="rect">
            <a:avLst/>
          </a:prstGeom>
          <a:noFill/>
          <a:ln w="0">
            <a:noFill/>
          </a:ln>
        </p:spPr>
        <p:txBody>
          <a:bodyPr numCol="1" spcCol="0" lIns="91440" rIns="91440" tIns="45720" bIns="45720" anchor="t">
            <a:noAutofit/>
          </a:bodyPr>
          <a:p>
            <a:pPr indent="0">
              <a:lnSpc>
                <a:spcPct val="100000"/>
              </a:lnSpc>
              <a:buNone/>
              <a:tabLst>
                <a:tab algn="l" pos="0"/>
              </a:tabLst>
            </a:pPr>
            <a:r>
              <a:rPr b="0" lang="en-US" sz="2400" strike="noStrike" u="none">
                <a:solidFill>
                  <a:schemeClr val="lt1"/>
                </a:solidFill>
                <a:effectLst/>
                <a:uFillTx/>
                <a:latin typeface="Arial"/>
                <a:ea typeface="Verdana"/>
              </a:rPr>
              <a:t>Click to edit Master text styles</a:t>
            </a:r>
            <a:endParaRPr b="0" lang="en-US" sz="2400" strike="noStrike" u="none">
              <a:solidFill>
                <a:schemeClr val="dk1"/>
              </a:solidFill>
              <a:effectLst/>
              <a:uFillTx/>
              <a:latin typeface="Arial"/>
            </a:endParaRPr>
          </a:p>
        </p:txBody>
      </p:sp>
      <p:sp>
        <p:nvSpPr>
          <p:cNvPr id="11" name="PlaceHolder 3"/>
          <p:cNvSpPr>
            <a:spLocks noGrp="1"/>
          </p:cNvSpPr>
          <p:nvPr>
            <p:ph type="body"/>
          </p:nvPr>
        </p:nvSpPr>
        <p:spPr>
          <a:xfrm>
            <a:off x="5029200" y="1600200"/>
            <a:ext cx="3657240" cy="1599840"/>
          </a:xfrm>
          <a:prstGeom prst="rect">
            <a:avLst/>
          </a:prstGeom>
          <a:noFill/>
          <a:ln w="0">
            <a:noFill/>
          </a:ln>
        </p:spPr>
        <p:txBody>
          <a:bodyPr numCol="1" spcCol="0" lIns="91440" rIns="91440" tIns="45720" bIns="45720" anchor="b">
            <a:noAutofit/>
          </a:bodyPr>
          <a:p>
            <a:pPr indent="0">
              <a:lnSpc>
                <a:spcPct val="100000"/>
              </a:lnSpc>
              <a:buNone/>
              <a:tabLst>
                <a:tab algn="l" pos="0"/>
              </a:tabLst>
            </a:pPr>
            <a:r>
              <a:rPr b="0" lang="en-US" sz="4400" strike="noStrike" u="none">
                <a:solidFill>
                  <a:schemeClr val="dk1"/>
                </a:solidFill>
                <a:effectLst/>
                <a:uFillTx/>
                <a:latin typeface="Arial"/>
                <a:ea typeface="Verdana"/>
              </a:rPr>
              <a:t>Click to edit Master text styles</a:t>
            </a:r>
            <a:endParaRPr b="0" lang="en-US" sz="4400" strike="noStrike" u="none">
              <a:solidFill>
                <a:schemeClr val="dk1"/>
              </a:solidFill>
              <a:effectLst/>
              <a:uFillTx/>
              <a:latin typeface="Arial"/>
            </a:endParaRPr>
          </a:p>
        </p:txBody>
      </p:sp>
      <p:sp>
        <p:nvSpPr>
          <p:cNvPr id="12" name="PlaceHolder 4"/>
          <p:cNvSpPr>
            <a:spLocks noGrp="1"/>
          </p:cNvSpPr>
          <p:nvPr>
            <p:ph type="body"/>
          </p:nvPr>
        </p:nvSpPr>
        <p:spPr>
          <a:xfrm>
            <a:off x="5029200" y="3200400"/>
            <a:ext cx="3657240" cy="2925360"/>
          </a:xfrm>
          <a:prstGeom prst="rect">
            <a:avLst/>
          </a:prstGeom>
          <a:noFill/>
          <a:ln w="0">
            <a:noFill/>
          </a:ln>
        </p:spPr>
        <p:txBody>
          <a:bodyPr numCol="1" spcCol="0" lIns="91440" rIns="91440" tIns="45720" bIns="45720" anchor="t">
            <a:noAutofit/>
          </a:bodyPr>
          <a:p>
            <a:pPr indent="0">
              <a:lnSpc>
                <a:spcPct val="100000"/>
              </a:lnSpc>
              <a:buNone/>
              <a:tabLst>
                <a:tab algn="l" pos="0"/>
              </a:tabLst>
            </a:pPr>
            <a:r>
              <a:rPr b="0" lang="en-US" sz="2800" strike="noStrike" u="none">
                <a:solidFill>
                  <a:schemeClr val="dk1"/>
                </a:solidFill>
                <a:effectLst/>
                <a:uFillTx/>
                <a:latin typeface="Arial"/>
                <a:ea typeface="Verdana"/>
              </a:rPr>
              <a:t>Click to edit Master text styles</a:t>
            </a:r>
            <a:endParaRPr b="0" lang="en-US" sz="2800" strike="noStrike" u="none">
              <a:solidFill>
                <a:schemeClr val="dk1"/>
              </a:solidFill>
              <a:effectLst/>
              <a:uFillTx/>
              <a:latin typeface="Arial"/>
            </a:endParaRPr>
          </a:p>
        </p:txBody>
      </p:sp>
      <p:sp>
        <p:nvSpPr>
          <p:cNvPr id="13" name="PlaceHolder 5"/>
          <p:cNvSpPr>
            <a:spLocks noGrp="1"/>
          </p:cNvSpPr>
          <p:nvPr>
            <p:ph type="body"/>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marL="457200" indent="-457200" algn="ctr">
              <a:lnSpc>
                <a:spcPct val="100000"/>
              </a:lnSpc>
              <a:spcBef>
                <a:spcPts val="221"/>
              </a:spcBef>
              <a:buClr>
                <a:srgbClr val="8a288f"/>
              </a:buClr>
              <a:buFont typeface="Arial"/>
              <a:buChar char="•"/>
            </a:pPr>
            <a:r>
              <a:rPr b="0" lang="en-US" sz="1100" strike="noStrike" u="none">
                <a:solidFill>
                  <a:schemeClr val="dk1"/>
                </a:solidFill>
                <a:effectLst/>
                <a:uFillTx/>
                <a:latin typeface="Arial"/>
                <a:ea typeface="Verdana"/>
              </a:rPr>
              <a:t>Click to edit Master text styles</a:t>
            </a:r>
            <a:endParaRPr b="0" lang="en-US" sz="1100" strike="noStrike" u="none">
              <a:solidFill>
                <a:schemeClr val="dk1"/>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nd Content">
    <p:bg>
      <p:bgPr>
        <a:solidFill>
          <a:srgbClr val="ffffff"/>
        </a:solidFill>
      </p:bgPr>
    </p:bg>
    <p:spTree>
      <p:nvGrpSpPr>
        <p:cNvPr id="1" name=""/>
        <p:cNvGrpSpPr/>
        <p:nvPr/>
      </p:nvGrpSpPr>
      <p:grpSpPr>
        <a:xfrm>
          <a:off x="0" y="0"/>
          <a:ext cx="0" cy="0"/>
          <a:chOff x="0" y="0"/>
          <a:chExt cx="0" cy="0"/>
        </a:xfrm>
      </p:grpSpPr>
      <p:sp>
        <p:nvSpPr>
          <p:cNvPr id="97"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98"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99" name="Picture 2" descr=""/>
          <p:cNvPicPr/>
          <p:nvPr/>
        </p:nvPicPr>
        <p:blipFill>
          <a:blip r:embed="rId2"/>
          <a:stretch/>
        </p:blipFill>
        <p:spPr>
          <a:xfrm>
            <a:off x="76320" y="6372360"/>
            <a:ext cx="1361880" cy="409320"/>
          </a:xfrm>
          <a:prstGeom prst="rect">
            <a:avLst/>
          </a:prstGeom>
          <a:noFill/>
          <a:ln w="0">
            <a:noFill/>
          </a:ln>
        </p:spPr>
      </p:pic>
      <p:sp>
        <p:nvSpPr>
          <p:cNvPr id="100"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17268469-4F67-4938-8FD3-4F0E188CB41C}"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01"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0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03"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04" name="PlaceHolder 3"/>
          <p:cNvSpPr>
            <a:spLocks noGrp="1"/>
          </p:cNvSpPr>
          <p:nvPr>
            <p:ph type="ftr" idx="12"/>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105"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57200" indent="-45720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06"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07" name="PlaceHolder 5"/>
          <p:cNvSpPr>
            <a:spLocks noGrp="1"/>
          </p:cNvSpPr>
          <p:nvPr>
            <p:ph type="sldNum" idx="13"/>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47D538E0-D59D-442B-A958-7836924D7A00}"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le and Content">
    <p:bg>
      <p:bgPr>
        <a:solidFill>
          <a:srgbClr val="ffffff"/>
        </a:solidFill>
      </p:bgPr>
    </p:bg>
    <p:spTree>
      <p:nvGrpSpPr>
        <p:cNvPr id="1" name=""/>
        <p:cNvGrpSpPr/>
        <p:nvPr/>
      </p:nvGrpSpPr>
      <p:grpSpPr>
        <a:xfrm>
          <a:off x="0" y="0"/>
          <a:ext cx="0" cy="0"/>
          <a:chOff x="0" y="0"/>
          <a:chExt cx="0" cy="0"/>
        </a:xfrm>
      </p:grpSpPr>
      <p:sp>
        <p:nvSpPr>
          <p:cNvPr id="108"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09"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10" name="Picture 2" descr=""/>
          <p:cNvPicPr/>
          <p:nvPr/>
        </p:nvPicPr>
        <p:blipFill>
          <a:blip r:embed="rId2"/>
          <a:stretch/>
        </p:blipFill>
        <p:spPr>
          <a:xfrm>
            <a:off x="76320" y="6372360"/>
            <a:ext cx="1361880" cy="409320"/>
          </a:xfrm>
          <a:prstGeom prst="rect">
            <a:avLst/>
          </a:prstGeom>
          <a:noFill/>
          <a:ln w="0">
            <a:noFill/>
          </a:ln>
        </p:spPr>
      </p:pic>
      <p:sp>
        <p:nvSpPr>
          <p:cNvPr id="111"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C90E5760-B4EA-451A-9A05-B18A4E32D405}"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12"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13"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14"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15" name="PlaceHolder 3"/>
          <p:cNvSpPr>
            <a:spLocks noGrp="1"/>
          </p:cNvSpPr>
          <p:nvPr>
            <p:ph type="ftr" idx="14"/>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116"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57200" indent="-45720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17"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18" name="PlaceHolder 5"/>
          <p:cNvSpPr>
            <a:spLocks noGrp="1"/>
          </p:cNvSpPr>
          <p:nvPr>
            <p:ph type="sldNum" idx="15"/>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5A98D4B9-9A1D-44C8-9C60-126A92420608}"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le and Content">
    <p:bg>
      <p:bgPr>
        <a:solidFill>
          <a:srgbClr val="ffffff"/>
        </a:solidFill>
      </p:bgPr>
    </p:bg>
    <p:spTree>
      <p:nvGrpSpPr>
        <p:cNvPr id="1" name=""/>
        <p:cNvGrpSpPr/>
        <p:nvPr/>
      </p:nvGrpSpPr>
      <p:grpSpPr>
        <a:xfrm>
          <a:off x="0" y="0"/>
          <a:ext cx="0" cy="0"/>
          <a:chOff x="0" y="0"/>
          <a:chExt cx="0" cy="0"/>
        </a:xfrm>
      </p:grpSpPr>
      <p:sp>
        <p:nvSpPr>
          <p:cNvPr id="119"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20"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21" name="Picture 2" descr=""/>
          <p:cNvPicPr/>
          <p:nvPr/>
        </p:nvPicPr>
        <p:blipFill>
          <a:blip r:embed="rId2"/>
          <a:stretch/>
        </p:blipFill>
        <p:spPr>
          <a:xfrm>
            <a:off x="76320" y="6372360"/>
            <a:ext cx="1361880" cy="409320"/>
          </a:xfrm>
          <a:prstGeom prst="rect">
            <a:avLst/>
          </a:prstGeom>
          <a:noFill/>
          <a:ln w="0">
            <a:noFill/>
          </a:ln>
        </p:spPr>
      </p:pic>
      <p:sp>
        <p:nvSpPr>
          <p:cNvPr id="122"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EAE04C43-8776-4429-8B8B-84E1A3CF18DA}"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23"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2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125"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126" name="PlaceHolder 3"/>
          <p:cNvSpPr>
            <a:spLocks noGrp="1"/>
          </p:cNvSpPr>
          <p:nvPr>
            <p:ph type="ftr" idx="16"/>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127"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57200" indent="-45720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128"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29" name="PlaceHolder 5"/>
          <p:cNvSpPr>
            <a:spLocks noGrp="1"/>
          </p:cNvSpPr>
          <p:nvPr>
            <p:ph type="sldNum" idx="17"/>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A6724239-8A74-4C92-8729-36CCD7BFC406}"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Title and Content">
    <p:bg>
      <p:bgPr>
        <a:solidFill>
          <a:srgbClr val="ffffff"/>
        </a:solidFill>
      </p:bgPr>
    </p:bg>
    <p:spTree>
      <p:nvGrpSpPr>
        <p:cNvPr id="1" name=""/>
        <p:cNvGrpSpPr/>
        <p:nvPr/>
      </p:nvGrpSpPr>
      <p:grpSpPr>
        <a:xfrm>
          <a:off x="0" y="0"/>
          <a:ext cx="0" cy="0"/>
          <a:chOff x="0" y="0"/>
          <a:chExt cx="0" cy="0"/>
        </a:xfrm>
      </p:grpSpPr>
      <p:sp>
        <p:nvSpPr>
          <p:cNvPr id="14"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5"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16" name="Picture 2" descr=""/>
          <p:cNvPicPr/>
          <p:nvPr/>
        </p:nvPicPr>
        <p:blipFill>
          <a:blip r:embed="rId2"/>
          <a:stretch/>
        </p:blipFill>
        <p:spPr>
          <a:xfrm>
            <a:off x="76320" y="6372360"/>
            <a:ext cx="1361880" cy="409320"/>
          </a:xfrm>
          <a:prstGeom prst="rect">
            <a:avLst/>
          </a:prstGeom>
          <a:noFill/>
          <a:ln w="0">
            <a:noFill/>
          </a:ln>
        </p:spPr>
      </p:pic>
      <p:sp>
        <p:nvSpPr>
          <p:cNvPr id="17"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D2E6DDB5-05C1-4244-930B-E0C13358D83D}"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18"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19"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20"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21" name="PlaceHolder 3"/>
          <p:cNvSpPr>
            <a:spLocks noGrp="1"/>
          </p:cNvSpPr>
          <p:nvPr>
            <p:ph type="ftr" idx="1"/>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22"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57200" indent="-45720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23"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4" name="PlaceHolder 5"/>
          <p:cNvSpPr>
            <a:spLocks noGrp="1"/>
          </p:cNvSpPr>
          <p:nvPr>
            <p:ph type="sldNum" idx="2"/>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50E0E881-4B88-48C9-B6D8-9D305FD4B616}"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Title and Content">
    <p:bg>
      <p:bgPr>
        <a:solidFill>
          <a:srgbClr val="ffffff"/>
        </a:solidFill>
      </p:bgPr>
    </p:bg>
    <p:spTree>
      <p:nvGrpSpPr>
        <p:cNvPr id="1" name=""/>
        <p:cNvGrpSpPr/>
        <p:nvPr/>
      </p:nvGrpSpPr>
      <p:grpSpPr>
        <a:xfrm>
          <a:off x="0" y="0"/>
          <a:ext cx="0" cy="0"/>
          <a:chOff x="0" y="0"/>
          <a:chExt cx="0" cy="0"/>
        </a:xfrm>
      </p:grpSpPr>
      <p:sp>
        <p:nvSpPr>
          <p:cNvPr id="25"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26"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27" name="Picture 2" descr=""/>
          <p:cNvPicPr/>
          <p:nvPr/>
        </p:nvPicPr>
        <p:blipFill>
          <a:blip r:embed="rId2"/>
          <a:stretch/>
        </p:blipFill>
        <p:spPr>
          <a:xfrm>
            <a:off x="76320" y="6372360"/>
            <a:ext cx="1361880" cy="409320"/>
          </a:xfrm>
          <a:prstGeom prst="rect">
            <a:avLst/>
          </a:prstGeom>
          <a:noFill/>
          <a:ln w="0">
            <a:noFill/>
          </a:ln>
        </p:spPr>
      </p:pic>
      <p:sp>
        <p:nvSpPr>
          <p:cNvPr id="28"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75BAEB33-9132-40C1-B513-A43FA7569D4C}"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29"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30"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31"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32" name="PlaceHolder 3"/>
          <p:cNvSpPr>
            <a:spLocks noGrp="1"/>
          </p:cNvSpPr>
          <p:nvPr>
            <p:ph type="ftr" idx="3"/>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33"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57200" indent="-45720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34"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35" name="PlaceHolder 5"/>
          <p:cNvSpPr>
            <a:spLocks noGrp="1"/>
          </p:cNvSpPr>
          <p:nvPr>
            <p:ph type="sldNum" idx="4"/>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7A1982D0-3E57-4DD7-B1BC-FC07C5FDBB32}"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0_Title and Content">
    <p:bg>
      <p:bgPr>
        <a:solidFill>
          <a:srgbClr val="ffffff"/>
        </a:solidFill>
      </p:bgPr>
    </p:bg>
    <p:spTree>
      <p:nvGrpSpPr>
        <p:cNvPr id="1" name=""/>
        <p:cNvGrpSpPr/>
        <p:nvPr/>
      </p:nvGrpSpPr>
      <p:grpSpPr>
        <a:xfrm>
          <a:off x="0" y="0"/>
          <a:ext cx="0" cy="0"/>
          <a:chOff x="0" y="0"/>
          <a:chExt cx="0" cy="0"/>
        </a:xfrm>
      </p:grpSpPr>
      <p:sp>
        <p:nvSpPr>
          <p:cNvPr id="36"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37"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38" name="Picture 2" descr=""/>
          <p:cNvPicPr/>
          <p:nvPr/>
        </p:nvPicPr>
        <p:blipFill>
          <a:blip r:embed="rId2"/>
          <a:stretch/>
        </p:blipFill>
        <p:spPr>
          <a:xfrm>
            <a:off x="76320" y="6372360"/>
            <a:ext cx="1361880" cy="409320"/>
          </a:xfrm>
          <a:prstGeom prst="rect">
            <a:avLst/>
          </a:prstGeom>
          <a:noFill/>
          <a:ln w="0">
            <a:noFill/>
          </a:ln>
        </p:spPr>
      </p:pic>
      <p:sp>
        <p:nvSpPr>
          <p:cNvPr id="39"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6F718D50-B9AD-464C-A9AB-32E49E66BA21}"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40"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41"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42"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43" name="PlaceHolder 3"/>
          <p:cNvSpPr>
            <a:spLocks noGrp="1"/>
          </p:cNvSpPr>
          <p:nvPr>
            <p:ph type="ftr" idx="5"/>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44"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57200" indent="-45720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45"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46" name="PlaceHolder 5"/>
          <p:cNvSpPr>
            <a:spLocks noGrp="1"/>
          </p:cNvSpPr>
          <p:nvPr>
            <p:ph type="sldNum" idx="6"/>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0E1954C4-CDB1-4D48-ACED-26BE7E1ED0C6}"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bg>
      <p:bgPr>
        <a:solidFill>
          <a:srgbClr val="ffffff"/>
        </a:solidFill>
      </p:bgPr>
    </p:bg>
    <p:spTree>
      <p:nvGrpSpPr>
        <p:cNvPr id="1" name=""/>
        <p:cNvGrpSpPr/>
        <p:nvPr/>
      </p:nvGrpSpPr>
      <p:grpSpPr>
        <a:xfrm>
          <a:off x="0" y="0"/>
          <a:ext cx="0" cy="0"/>
          <a:chOff x="0" y="0"/>
          <a:chExt cx="0" cy="0"/>
        </a:xfrm>
      </p:grpSpPr>
      <p:sp>
        <p:nvSpPr>
          <p:cNvPr id="47"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48"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49" name="Picture 2" descr=""/>
          <p:cNvPicPr/>
          <p:nvPr/>
        </p:nvPicPr>
        <p:blipFill>
          <a:blip r:embed="rId2"/>
          <a:stretch/>
        </p:blipFill>
        <p:spPr>
          <a:xfrm>
            <a:off x="76320" y="6372360"/>
            <a:ext cx="1361880" cy="409320"/>
          </a:xfrm>
          <a:prstGeom prst="rect">
            <a:avLst/>
          </a:prstGeom>
          <a:noFill/>
          <a:ln w="0">
            <a:noFill/>
          </a:ln>
        </p:spPr>
      </p:pic>
      <p:sp>
        <p:nvSpPr>
          <p:cNvPr id="50"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49B4F8D8-B78F-49C1-B8A7-34B5D435C798}"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51"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5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Click to edit Master title style</a:t>
            </a:r>
            <a:endParaRPr b="0" lang="en-US" sz="3600" strike="noStrike" u="none">
              <a:solidFill>
                <a:schemeClr val="dk1"/>
              </a:solidFill>
              <a:effectLst/>
              <a:uFillTx/>
              <a:latin typeface="Arial"/>
            </a:endParaRPr>
          </a:p>
        </p:txBody>
      </p:sp>
      <p:sp>
        <p:nvSpPr>
          <p:cNvPr id="53" name="PlaceHolder 2"/>
          <p:cNvSpPr>
            <a:spLocks noGrp="1"/>
          </p:cNvSpPr>
          <p:nvPr>
            <p:ph type="body"/>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igure + Caption Layout">
    <p:spTree>
      <p:nvGrpSpPr>
        <p:cNvPr id="1" name=""/>
        <p:cNvGrpSpPr/>
        <p:nvPr/>
      </p:nvGrpSpPr>
      <p:grpSpPr>
        <a:xfrm>
          <a:off x="0" y="0"/>
          <a:ext cx="0" cy="0"/>
          <a:chOff x="0" y="0"/>
          <a:chExt cx="0" cy="0"/>
        </a:xfrm>
      </p:grpSpPr>
      <p:sp>
        <p:nvSpPr>
          <p:cNvPr id="54" name="Rectangle 6" hidden="1"/>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55" name="Rectangle 13" hidden="1"/>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56" name="Picture 2" descr=""/>
          <p:cNvPicPr/>
          <p:nvPr/>
        </p:nvPicPr>
        <p:blipFill>
          <a:blip r:embed="rId2"/>
          <a:stretch/>
        </p:blipFill>
        <p:spPr>
          <a:xfrm>
            <a:off x="76320" y="6372360"/>
            <a:ext cx="1361880" cy="409320"/>
          </a:xfrm>
          <a:prstGeom prst="rect">
            <a:avLst/>
          </a:prstGeom>
          <a:noFill/>
          <a:ln w="0">
            <a:noFill/>
          </a:ln>
        </p:spPr>
      </p:pic>
      <p:sp>
        <p:nvSpPr>
          <p:cNvPr id="57" name="Slide Number Placeholder 5" hidden="1"/>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F0365D7C-9460-4213-95CD-06154D133622}"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58" name="Copyright" hidden="1"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59" name="Rectangle 5"/>
          <p:cNvSpPr/>
          <p:nvPr/>
        </p:nvSpPr>
        <p:spPr>
          <a:xfrm>
            <a:off x="-7920" y="6248520"/>
            <a:ext cx="9151560" cy="61704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60" name="PlaceHolder 1"/>
          <p:cNvSpPr>
            <a:spLocks noGrp="1"/>
          </p:cNvSpPr>
          <p:nvPr>
            <p:ph type="title"/>
          </p:nvPr>
        </p:nvSpPr>
        <p:spPr>
          <a:xfrm>
            <a:off x="519120" y="357480"/>
            <a:ext cx="8032320" cy="1003680"/>
          </a:xfrm>
          <a:prstGeom prst="rect">
            <a:avLst/>
          </a:prstGeom>
          <a:noFill/>
          <a:ln w="0">
            <a:noFill/>
          </a:ln>
        </p:spPr>
        <p:txBody>
          <a:bodyPr numCol="1" spcCol="0" lIns="91440" rIns="91440" tIns="45720" bIns="45720" anchor="ctr">
            <a:normAutofit/>
          </a:bodyPr>
          <a:p>
            <a:pPr indent="0" algn="ctr">
              <a:lnSpc>
                <a:spcPct val="100000"/>
              </a:lnSpc>
              <a:buNone/>
            </a:pPr>
            <a:r>
              <a:rPr b="0" lang="en-US" sz="3600" strike="noStrike" u="none">
                <a:solidFill>
                  <a:schemeClr val="dk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61" name="PlaceHolder 2"/>
          <p:cNvSpPr>
            <a:spLocks noGrp="1"/>
          </p:cNvSpPr>
          <p:nvPr>
            <p:ph type="body"/>
          </p:nvPr>
        </p:nvSpPr>
        <p:spPr>
          <a:xfrm>
            <a:off x="1143000" y="1752480"/>
            <a:ext cx="6997320" cy="3428640"/>
          </a:xfrm>
          <a:prstGeom prst="rect">
            <a:avLst/>
          </a:prstGeom>
          <a:noFill/>
          <a:ln w="0">
            <a:noFill/>
          </a:ln>
        </p:spPr>
        <p:txBody>
          <a:bodyPr lIns="90000" rIns="90000" tIns="45000" bIns="45000" anchor="t">
            <a:normAutofit/>
          </a:bodyPr>
          <a:p>
            <a:pPr indent="0">
              <a:lnSpc>
                <a:spcPct val="100000"/>
              </a:lnSpc>
              <a:buNone/>
            </a:pPr>
            <a:r>
              <a:rPr b="0" lang="en-US" sz="2400" strike="noStrike" u="none">
                <a:solidFill>
                  <a:schemeClr val="dk1"/>
                </a:solidFill>
                <a:effectLst/>
                <a:uFillTx/>
                <a:latin typeface="Arial"/>
                <a:ea typeface="ＭＳ Ｐゴシック"/>
              </a:rPr>
              <a:t>Click icon to add picture</a:t>
            </a:r>
            <a:endParaRPr b="0" lang="en-US" sz="2400" strike="noStrike" u="none">
              <a:solidFill>
                <a:schemeClr val="dk1"/>
              </a:solidFill>
              <a:effectLst/>
              <a:uFillTx/>
              <a:latin typeface="Arial"/>
            </a:endParaRPr>
          </a:p>
        </p:txBody>
      </p:sp>
      <p:sp>
        <p:nvSpPr>
          <p:cNvPr id="62" name="PlaceHolder 3"/>
          <p:cNvSpPr>
            <a:spLocks noGrp="1"/>
          </p:cNvSpPr>
          <p:nvPr>
            <p:ph type="body"/>
          </p:nvPr>
        </p:nvSpPr>
        <p:spPr>
          <a:xfrm>
            <a:off x="519120" y="5486400"/>
            <a:ext cx="8032320" cy="66492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0" lang="en-US" sz="1400" strike="noStrike" u="none">
                <a:solidFill>
                  <a:schemeClr val="dk1"/>
                </a:solidFill>
                <a:effectLst/>
                <a:uFillTx/>
                <a:latin typeface="Arial"/>
                <a:ea typeface="Verdana"/>
              </a:rPr>
              <a:t>Click to edit Master text styles</a:t>
            </a:r>
            <a:endParaRPr b="0" lang="en-US" sz="1400" strike="noStrike" u="none">
              <a:solidFill>
                <a:schemeClr val="dk1"/>
              </a:solidFill>
              <a:effectLst/>
              <a:uFillTx/>
              <a:latin typeface="Arial"/>
            </a:endParaRPr>
          </a:p>
        </p:txBody>
      </p:sp>
      <p:sp>
        <p:nvSpPr>
          <p:cNvPr id="63" name="PlaceHolder 4"/>
          <p:cNvSpPr>
            <a:spLocks noGrp="1"/>
          </p:cNvSpPr>
          <p:nvPr>
            <p:ph type="body"/>
          </p:nvPr>
        </p:nvSpPr>
        <p:spPr>
          <a:xfrm>
            <a:off x="2209680" y="2819520"/>
            <a:ext cx="3009600" cy="91404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pic>
        <p:nvPicPr>
          <p:cNvPr id="64" name="Picture 2" descr=""/>
          <p:cNvPicPr/>
          <p:nvPr/>
        </p:nvPicPr>
        <p:blipFill>
          <a:blip r:embed="rId3"/>
          <a:stretch/>
        </p:blipFill>
        <p:spPr>
          <a:xfrm>
            <a:off x="76320" y="6372360"/>
            <a:ext cx="1361880" cy="409320"/>
          </a:xfrm>
          <a:prstGeom prst="rect">
            <a:avLst/>
          </a:prstGeom>
          <a:noFill/>
          <a:ln w="0">
            <a:noFill/>
          </a:ln>
        </p:spPr>
      </p:pic>
      <p:sp>
        <p:nvSpPr>
          <p:cNvPr id="65"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180D2C1D-5787-4B97-9A7D-723B16568630}"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66"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標題及物件">
    <p:bg>
      <p:bgPr>
        <a:solidFill>
          <a:srgbClr val="ffffff"/>
        </a:solidFill>
      </p:bgPr>
    </p:bg>
    <p:spTree>
      <p:nvGrpSpPr>
        <p:cNvPr id="1" name=""/>
        <p:cNvGrpSpPr/>
        <p:nvPr/>
      </p:nvGrpSpPr>
      <p:grpSpPr>
        <a:xfrm>
          <a:off x="0" y="0"/>
          <a:ext cx="0" cy="0"/>
          <a:chOff x="0" y="0"/>
          <a:chExt cx="0" cy="0"/>
        </a:xfrm>
      </p:grpSpPr>
      <p:sp>
        <p:nvSpPr>
          <p:cNvPr id="67"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68"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69" name="Picture 2" descr=""/>
          <p:cNvPicPr/>
          <p:nvPr/>
        </p:nvPicPr>
        <p:blipFill>
          <a:blip r:embed="rId2"/>
          <a:stretch/>
        </p:blipFill>
        <p:spPr>
          <a:xfrm>
            <a:off x="76320" y="6372360"/>
            <a:ext cx="1361880" cy="409320"/>
          </a:xfrm>
          <a:prstGeom prst="rect">
            <a:avLst/>
          </a:prstGeom>
          <a:noFill/>
          <a:ln w="0">
            <a:noFill/>
          </a:ln>
        </p:spPr>
      </p:pic>
      <p:sp>
        <p:nvSpPr>
          <p:cNvPr id="70"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C7205EB1-95B4-41D1-A8BA-181515FF0F89}"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71"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72"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zh-TW" sz="3600" strike="noStrike" u="none">
                <a:solidFill>
                  <a:schemeClr val="lt1"/>
                </a:solidFill>
                <a:effectLst/>
                <a:uFillTx/>
                <a:latin typeface="Arial"/>
              </a:rPr>
              <a:t>按一下以編輯母片標題樣式</a:t>
            </a:r>
            <a:endParaRPr b="0" lang="en-US" sz="3600" strike="noStrike" u="none">
              <a:solidFill>
                <a:schemeClr val="dk1"/>
              </a:solidFill>
              <a:effectLst/>
              <a:uFillTx/>
              <a:latin typeface="Arial"/>
            </a:endParaRPr>
          </a:p>
        </p:txBody>
      </p:sp>
      <p:sp>
        <p:nvSpPr>
          <p:cNvPr id="73" name="PlaceHolder 2"/>
          <p:cNvSpPr>
            <a:spLocks noGrp="1"/>
          </p:cNvSpPr>
          <p:nvPr>
            <p:ph type="body"/>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zh-TW" sz="2600" strike="noStrike" u="none">
                <a:solidFill>
                  <a:schemeClr val="dk1"/>
                </a:solidFill>
                <a:effectLst/>
                <a:uFillTx/>
                <a:latin typeface="Arial"/>
                <a:ea typeface="Verdana"/>
              </a:rPr>
              <a:t>按一下以編輯母片文字樣式</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zh-TW" sz="2400" strike="noStrike" u="none">
                <a:solidFill>
                  <a:schemeClr val="dk1"/>
                </a:solidFill>
                <a:effectLst/>
                <a:uFillTx/>
                <a:latin typeface="Arial"/>
                <a:ea typeface="Verdana"/>
              </a:rPr>
              <a:t>第二層</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zh-TW" sz="2200" strike="noStrike" u="none">
                <a:solidFill>
                  <a:schemeClr val="dk1"/>
                </a:solidFill>
                <a:effectLst/>
                <a:uFillTx/>
                <a:latin typeface="Arial"/>
                <a:ea typeface="Verdana"/>
              </a:rPr>
              <a:t>第三層</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zh-TW" sz="2000" strike="noStrike" u="none">
                <a:solidFill>
                  <a:schemeClr val="dk1"/>
                </a:solidFill>
                <a:effectLst/>
                <a:uFillTx/>
                <a:latin typeface="Arial"/>
                <a:ea typeface="Verdana"/>
              </a:rPr>
              <a:t>第四層</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zh-TW" sz="2000" strike="noStrike" u="none">
                <a:solidFill>
                  <a:schemeClr val="dk1"/>
                </a:solidFill>
                <a:effectLst/>
                <a:uFillTx/>
                <a:latin typeface="Arial"/>
                <a:ea typeface="Verdana"/>
              </a:rPr>
              <a:t>第五層</a:t>
            </a:r>
            <a:endParaRPr b="0" lang="en-US" sz="2000" strike="noStrike" u="none">
              <a:solidFill>
                <a:schemeClr val="dk1"/>
              </a:solidFill>
              <a:effectLst/>
              <a:uFillTx/>
              <a:latin typeface="Arial"/>
            </a:endParaRPr>
          </a:p>
        </p:txBody>
      </p:sp>
      <p:sp>
        <p:nvSpPr>
          <p:cNvPr id="74" name="PlaceHolder 3"/>
          <p:cNvSpPr>
            <a:spLocks noGrp="1"/>
          </p:cNvSpPr>
          <p:nvPr>
            <p:ph type="sldNum" idx="7"/>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8A-</a:t>
            </a:r>
            <a:fld id="{46F14CD2-8815-44C0-9256-880D6B445D24}" type="slidenum">
              <a:rPr b="0" lang="en-US" sz="2400" strike="noStrike" u="none">
                <a:solidFill>
                  <a:schemeClr val="dk1"/>
                </a:solidFill>
                <a:effectLst/>
                <a:uFillTx/>
                <a:latin typeface="Arial"/>
                <a:ea typeface="ＭＳ Ｐゴシック"/>
              </a:rPr>
              <a:t>&lt;number&gt;</a:t>
            </a:fld>
            <a:endParaRPr b="0" lang="en-US" sz="24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bg>
      <p:bgPr>
        <a:solidFill>
          <a:srgbClr val="ffffff"/>
        </a:solidFill>
      </p:bgPr>
    </p:bg>
    <p:spTree>
      <p:nvGrpSpPr>
        <p:cNvPr id="1" name=""/>
        <p:cNvGrpSpPr/>
        <p:nvPr/>
      </p:nvGrpSpPr>
      <p:grpSpPr>
        <a:xfrm>
          <a:off x="0" y="0"/>
          <a:ext cx="0" cy="0"/>
          <a:chOff x="0" y="0"/>
          <a:chExt cx="0" cy="0"/>
        </a:xfrm>
      </p:grpSpPr>
      <p:sp>
        <p:nvSpPr>
          <p:cNvPr id="75"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76"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77" name="Picture 2" descr=""/>
          <p:cNvPicPr/>
          <p:nvPr/>
        </p:nvPicPr>
        <p:blipFill>
          <a:blip r:embed="rId2"/>
          <a:stretch/>
        </p:blipFill>
        <p:spPr>
          <a:xfrm>
            <a:off x="76320" y="6372360"/>
            <a:ext cx="1361880" cy="409320"/>
          </a:xfrm>
          <a:prstGeom prst="rect">
            <a:avLst/>
          </a:prstGeom>
          <a:noFill/>
          <a:ln w="0">
            <a:noFill/>
          </a:ln>
        </p:spPr>
      </p:pic>
      <p:sp>
        <p:nvSpPr>
          <p:cNvPr id="78"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C7A84CE4-5B87-4442-B867-511BA4BDD45B}"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79"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80"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81"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82" name="PlaceHolder 3"/>
          <p:cNvSpPr>
            <a:spLocks noGrp="1"/>
          </p:cNvSpPr>
          <p:nvPr>
            <p:ph type="ftr" idx="8"/>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83"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57200" indent="-45720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84"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85" name="PlaceHolder 5"/>
          <p:cNvSpPr>
            <a:spLocks noGrp="1"/>
          </p:cNvSpPr>
          <p:nvPr>
            <p:ph type="sldNum" idx="9"/>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38A5B735-08B7-4A98-BFEA-E638FA4E8AD3}"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bg>
      <p:bgPr>
        <a:solidFill>
          <a:srgbClr val="ffffff"/>
        </a:solidFill>
      </p:bgPr>
    </p:bg>
    <p:spTree>
      <p:nvGrpSpPr>
        <p:cNvPr id="1" name=""/>
        <p:cNvGrpSpPr/>
        <p:nvPr/>
      </p:nvGrpSpPr>
      <p:grpSpPr>
        <a:xfrm>
          <a:off x="0" y="0"/>
          <a:ext cx="0" cy="0"/>
          <a:chOff x="0" y="0"/>
          <a:chExt cx="0" cy="0"/>
        </a:xfrm>
      </p:grpSpPr>
      <p:sp>
        <p:nvSpPr>
          <p:cNvPr id="86" name="Rectangle 6"/>
          <p:cNvSpPr/>
          <p:nvPr/>
        </p:nvSpPr>
        <p:spPr>
          <a:xfrm>
            <a:off x="0" y="0"/>
            <a:ext cx="9143640" cy="113328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87" name="Rectangle 13"/>
          <p:cNvSpPr/>
          <p:nvPr/>
        </p:nvSpPr>
        <p:spPr>
          <a:xfrm>
            <a:off x="-7920" y="6248520"/>
            <a:ext cx="9161280" cy="6300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pic>
        <p:nvPicPr>
          <p:cNvPr id="88" name="Picture 2" descr=""/>
          <p:cNvPicPr/>
          <p:nvPr/>
        </p:nvPicPr>
        <p:blipFill>
          <a:blip r:embed="rId2"/>
          <a:stretch/>
        </p:blipFill>
        <p:spPr>
          <a:xfrm>
            <a:off x="76320" y="6372360"/>
            <a:ext cx="1361880" cy="409320"/>
          </a:xfrm>
          <a:prstGeom prst="rect">
            <a:avLst/>
          </a:prstGeom>
          <a:noFill/>
          <a:ln w="0">
            <a:noFill/>
          </a:ln>
        </p:spPr>
      </p:pic>
      <p:sp>
        <p:nvSpPr>
          <p:cNvPr id="89" name="Slide Number Placeholder 5"/>
          <p:cNvSpPr/>
          <p:nvPr/>
        </p:nvSpPr>
        <p:spPr>
          <a:xfrm>
            <a:off x="8229600" y="6248520"/>
            <a:ext cx="914040" cy="456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chemeClr val="lt1"/>
                </a:solidFill>
                <a:effectLst/>
                <a:uFillTx/>
                <a:latin typeface="Verdana"/>
                <a:ea typeface="Verdana"/>
              </a:rPr>
              <a:t>11-</a:t>
            </a:r>
            <a:fld id="{230DC244-03B9-4493-A747-C58988E888C0}" type="slidenum">
              <a:rPr b="0" lang="en-US" sz="1200" strike="noStrike" u="none">
                <a:solidFill>
                  <a:schemeClr val="lt1"/>
                </a:solidFill>
                <a:effectLst/>
                <a:uFillTx/>
                <a:latin typeface="Verdana"/>
                <a:ea typeface="Verdana"/>
              </a:rPr>
              <a:t>&lt;number&gt;</a:t>
            </a:fld>
            <a:endParaRPr b="0" lang="en-US" sz="1200" strike="noStrike" u="none">
              <a:solidFill>
                <a:srgbClr val="000000"/>
              </a:solidFill>
              <a:effectLst/>
              <a:uFillTx/>
              <a:latin typeface="Arial"/>
            </a:endParaRPr>
          </a:p>
        </p:txBody>
      </p:sp>
      <p:sp>
        <p:nvSpPr>
          <p:cNvPr id="90" name="Copyright" descr="Pearson: Copyright 2015, 2012, 2009"/>
          <p:cNvSpPr/>
          <p:nvPr/>
        </p:nvSpPr>
        <p:spPr>
          <a:xfrm>
            <a:off x="1676520" y="6297480"/>
            <a:ext cx="644400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
        <p:nvSpPr>
          <p:cNvPr id="91"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Click to edit Master title style</a:t>
            </a:r>
            <a:endParaRPr b="0" lang="en-US" sz="3600" strike="noStrike" u="none">
              <a:solidFill>
                <a:schemeClr val="dk1"/>
              </a:solidFill>
              <a:effectLst/>
              <a:uFillTx/>
              <a:latin typeface="Arial"/>
            </a:endParaRPr>
          </a:p>
        </p:txBody>
      </p:sp>
      <p:sp>
        <p:nvSpPr>
          <p:cNvPr id="92" name="PlaceHolder 2"/>
          <p:cNvSpPr>
            <a:spLocks noGrp="1"/>
          </p:cNvSpPr>
          <p:nvPr>
            <p:ph type="body"/>
          </p:nvPr>
        </p:nvSpPr>
        <p:spPr>
          <a:xfrm>
            <a:off x="152280" y="1600200"/>
            <a:ext cx="8838720" cy="46479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Click to edit Master text styles</a:t>
            </a:r>
            <a:endParaRPr b="0" lang="en-US" sz="26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Second level</a:t>
            </a:r>
            <a:endParaRPr b="0" lang="en-US" sz="2400" strike="noStrike" u="none">
              <a:solidFill>
                <a:schemeClr val="dk1"/>
              </a:solidFill>
              <a:effectLst/>
              <a:uFillTx/>
              <a:latin typeface="Arial"/>
            </a:endParaRPr>
          </a:p>
          <a:p>
            <a:pPr lvl="2" marL="1371600" indent="-457200">
              <a:lnSpc>
                <a:spcPct val="100000"/>
              </a:lnSpc>
              <a:spcBef>
                <a:spcPts val="439"/>
              </a:spcBef>
              <a:buClr>
                <a:srgbClr val="8a288f"/>
              </a:buClr>
              <a:buFont typeface="Wingdings" charset="2"/>
              <a:buChar char=""/>
            </a:pPr>
            <a:r>
              <a:rPr b="0" lang="en-US" sz="2200" strike="noStrike" u="none">
                <a:solidFill>
                  <a:schemeClr val="dk1"/>
                </a:solidFill>
                <a:effectLst/>
                <a:uFillTx/>
                <a:latin typeface="Arial"/>
                <a:ea typeface="Verdana"/>
              </a:rPr>
              <a:t>Third level</a:t>
            </a:r>
            <a:endParaRPr b="0" lang="en-US" sz="2200" strike="noStrike" u="none">
              <a:solidFill>
                <a:schemeClr val="dk1"/>
              </a:solidFill>
              <a:effectLst/>
              <a:uFillTx/>
              <a:latin typeface="Arial"/>
            </a:endParaRPr>
          </a:p>
          <a:p>
            <a:pPr lvl="3" marL="1828800" indent="-457200">
              <a:lnSpc>
                <a:spcPct val="100000"/>
              </a:lnSpc>
              <a:spcBef>
                <a:spcPts val="400"/>
              </a:spcBef>
              <a:buClr>
                <a:srgbClr val="8a288f"/>
              </a:buClr>
              <a:buFont typeface="Courier New"/>
              <a:buChar char="o"/>
            </a:pPr>
            <a:r>
              <a:rPr b="0" lang="en-US" sz="2000" strike="noStrike" u="none">
                <a:solidFill>
                  <a:schemeClr val="dk1"/>
                </a:solidFill>
                <a:effectLst/>
                <a:uFillTx/>
                <a:latin typeface="Arial"/>
                <a:ea typeface="Verdana"/>
              </a:rPr>
              <a:t>Fourth level</a:t>
            </a:r>
            <a:endParaRPr b="0" lang="en-US" sz="2000" strike="noStrike" u="none">
              <a:solidFill>
                <a:schemeClr val="dk1"/>
              </a:solidFill>
              <a:effectLst/>
              <a:uFillTx/>
              <a:latin typeface="Arial"/>
            </a:endParaRPr>
          </a:p>
          <a:p>
            <a:pPr lvl="4" marL="2286000" indent="-457200">
              <a:lnSpc>
                <a:spcPct val="100000"/>
              </a:lnSpc>
              <a:spcBef>
                <a:spcPts val="400"/>
              </a:spcBef>
              <a:buClr>
                <a:srgbClr val="8a288f"/>
              </a:buClr>
              <a:buFont typeface="Arial"/>
              <a:buChar char="»"/>
            </a:pPr>
            <a:r>
              <a:rPr b="0" lang="en-US" sz="2000" strike="noStrike" u="none">
                <a:solidFill>
                  <a:schemeClr val="dk1"/>
                </a:solidFill>
                <a:effectLst/>
                <a:uFillTx/>
                <a:latin typeface="Arial"/>
                <a:ea typeface="Verdana"/>
              </a:rPr>
              <a:t>Fifth level</a:t>
            </a:r>
            <a:endParaRPr b="0" lang="en-US" sz="2000" strike="noStrike" u="none">
              <a:solidFill>
                <a:schemeClr val="dk1"/>
              </a:solidFill>
              <a:effectLst/>
              <a:uFillTx/>
              <a:latin typeface="Arial"/>
            </a:endParaRPr>
          </a:p>
        </p:txBody>
      </p:sp>
      <p:sp>
        <p:nvSpPr>
          <p:cNvPr id="93" name="PlaceHolder 3"/>
          <p:cNvSpPr>
            <a:spLocks noGrp="1"/>
          </p:cNvSpPr>
          <p:nvPr>
            <p:ph type="ftr" idx="10"/>
          </p:nvPr>
        </p:nvSpPr>
        <p:spPr>
          <a:xfrm>
            <a:off x="2743200" y="6324480"/>
            <a:ext cx="3809520" cy="45684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ＭＳ Ｐゴシック"/>
              </a:defRPr>
            </a:lvl1pPr>
          </a:lstStyle>
          <a:p>
            <a:pPr indent="0">
              <a:lnSpc>
                <a:spcPct val="100000"/>
              </a:lnSpc>
              <a:buNone/>
            </a:pPr>
            <a:r>
              <a:rPr b="0" lang="en-US" sz="2400" strike="noStrike" u="none">
                <a:solidFill>
                  <a:schemeClr val="dk1"/>
                </a:solidFill>
                <a:effectLst/>
                <a:uFillTx/>
                <a:latin typeface="Arial"/>
                <a:ea typeface="ＭＳ Ｐゴシック"/>
              </a:rPr>
              <a:t>&lt;footer&gt;</a:t>
            </a:r>
            <a:endParaRPr b="0" lang="en-US" sz="2400" strike="noStrike" u="none">
              <a:solidFill>
                <a:srgbClr val="000000"/>
              </a:solidFill>
              <a:effectLst/>
              <a:uFillTx/>
              <a:latin typeface="Times New Roman"/>
            </a:endParaRPr>
          </a:p>
        </p:txBody>
      </p:sp>
      <p:sp>
        <p:nvSpPr>
          <p:cNvPr id="94" name="PlaceHolder 4"/>
          <p:cNvSpPr>
            <a:spLocks noGrp="1"/>
          </p:cNvSpPr>
          <p:nvPr>
            <p:ph type="body"/>
          </p:nvPr>
        </p:nvSpPr>
        <p:spPr>
          <a:xfrm>
            <a:off x="152280" y="6400800"/>
            <a:ext cx="1676160" cy="456840"/>
          </a:xfrm>
          <a:prstGeom prst="rect">
            <a:avLst/>
          </a:prstGeom>
          <a:noFill/>
          <a:ln w="0">
            <a:noFill/>
          </a:ln>
        </p:spPr>
        <p:txBody>
          <a:bodyPr numCol="1" spcCol="0" lIns="91440" rIns="91440" tIns="45720" bIns="45720" anchor="t">
            <a:normAutofit/>
          </a:bodyPr>
          <a:p>
            <a:pPr marL="457200" indent="-457200">
              <a:lnSpc>
                <a:spcPct val="100000"/>
              </a:lnSpc>
              <a:spcBef>
                <a:spcPts val="241"/>
              </a:spcBef>
              <a:buNone/>
              <a:tabLst>
                <a:tab algn="l" pos="0"/>
              </a:tabLst>
            </a:pPr>
            <a:r>
              <a:rPr b="0" lang="en-US" sz="1200" strike="noStrike" u="none">
                <a:solidFill>
                  <a:schemeClr val="dk1"/>
                </a:solidFill>
                <a:effectLst/>
                <a:uFillTx/>
                <a:latin typeface="Arial"/>
                <a:ea typeface="Verdana"/>
              </a:rPr>
              <a:t>Page </a:t>
            </a:r>
            <a:endParaRPr b="0" lang="en-US" sz="1200" strike="noStrike" u="none">
              <a:solidFill>
                <a:schemeClr val="dk1"/>
              </a:solidFill>
              <a:effectLst/>
              <a:uFillTx/>
              <a:latin typeface="Arial"/>
            </a:endParaRPr>
          </a:p>
        </p:txBody>
      </p:sp>
      <p:sp>
        <p:nvSpPr>
          <p:cNvPr id="95" name="Rectangle 6"/>
          <p:cNvSpPr/>
          <p:nvPr/>
        </p:nvSpPr>
        <p:spPr>
          <a:xfrm>
            <a:off x="8534520" y="6248520"/>
            <a:ext cx="609120" cy="609120"/>
          </a:xfrm>
          <a:prstGeom prst="rect">
            <a:avLst/>
          </a:prstGeom>
          <a:solidFill>
            <a:srgbClr val="db7531"/>
          </a:solidFill>
          <a:ln>
            <a:noFill/>
          </a:ln>
          <a:effectLst>
            <a:outerShdw algn="br" blurRad="76320" dir="0" kx="1200000" rotWithShape="0" sy="2300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96" name="PlaceHolder 5"/>
          <p:cNvSpPr>
            <a:spLocks noGrp="1"/>
          </p:cNvSpPr>
          <p:nvPr>
            <p:ph type="sldNum" idx="11"/>
          </p:nvPr>
        </p:nvSpPr>
        <p:spPr>
          <a:xfrm>
            <a:off x="8534520" y="6248520"/>
            <a:ext cx="609120" cy="609120"/>
          </a:xfrm>
          <a:prstGeom prst="rect">
            <a:avLst/>
          </a:prstGeom>
          <a:noFill/>
          <a:ln w="0">
            <a:noFill/>
          </a:ln>
        </p:spPr>
        <p:txBody>
          <a:bodyPr lIns="91440" rIns="91440" tIns="45720" bIns="45720" anchor="ctr">
            <a:noAutofit/>
          </a:bodyPr>
          <a:lstStyle>
            <a:lvl1pPr indent="0" algn="ctr">
              <a:lnSpc>
                <a:spcPct val="100000"/>
              </a:lnSpc>
              <a:buNone/>
              <a:defRPr b="1" lang="en-US" sz="1200" strike="noStrike" u="none">
                <a:solidFill>
                  <a:srgbClr val="eeebca"/>
                </a:solidFill>
                <a:effectLst/>
                <a:uFillTx/>
                <a:latin typeface="Arial"/>
                <a:ea typeface="ＭＳ Ｐゴシック"/>
              </a:defRPr>
            </a:lvl1pPr>
          </a:lstStyle>
          <a:p>
            <a:pPr indent="0" algn="ctr">
              <a:lnSpc>
                <a:spcPct val="100000"/>
              </a:lnSpc>
              <a:buNone/>
            </a:pPr>
            <a:fld id="{D06970B6-A1FF-42ED-B45D-6D7958BE1289}" type="slidenum">
              <a:rPr b="1" lang="en-US" sz="1200" strike="noStrike" u="none">
                <a:solidFill>
                  <a:srgbClr val="eeebca"/>
                </a:solidFill>
                <a:effectLst/>
                <a:uFillTx/>
                <a:latin typeface="Arial"/>
                <a:ea typeface="ＭＳ Ｐゴシック"/>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8.xml"/>
</Relationships>
</file>

<file path=ppt/slides/_rels/slide1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https://youtube.com/shorts/ZEo9C0xPiXs?si=8E8pYya53AC-icNu" TargetMode="External"/><Relationship Id="rId2" Type="http://schemas.openxmlformats.org/officeDocument/2006/relationships/hyperlink" Target="https://youtu.be/pCoey5t8B6E?si=xhGZWqm6f1o-w4Lf" TargetMode="External"/><Relationship Id="rId3"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0.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5.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youtu.be/7okXAW8MwAc?si=4GDZLzX4rMBC4PEO" TargetMode="External"/><Relationship Id="rId2" Type="http://schemas.openxmlformats.org/officeDocument/2006/relationships/slideLayout" Target="../slideLayouts/slideLayout6.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5.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
</Relationships>
</file>

<file path=ppt/slides/_rels/slide5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2.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hyperlink" Target="https://youtube.com/shorts/x4s5Mpdd-Gw?si=326w9o9g7waOOGh3" TargetMode="External"/><Relationship Id="rId2" Type="http://schemas.openxmlformats.org/officeDocument/2006/relationships/hyperlink" Target="https://youtube.com/shorts/qmqL4gtkJJs?si=Lhj8LQTlhntJDMIn" TargetMode="External"/><Relationship Id="rId3" Type="http://schemas.openxmlformats.org/officeDocument/2006/relationships/hyperlink" Target="https://youtube.com/shorts/qmqL4gtkJJs?si=Lhj8LQTlhntJDMIn" TargetMode="External"/><Relationship Id="rId4" Type="http://schemas.openxmlformats.org/officeDocument/2006/relationships/slideLayout" Target="../slideLayouts/slideLayout6.xml"/>
</Relationships>
</file>

<file path=ppt/slides/_rels/slide6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hyperlink" Target="https://youtu.be/okZShKgXdL8?si=-X5Um0GcWbWQyMq8" TargetMode="External"/><Relationship Id="rId2" Type="http://schemas.openxmlformats.org/officeDocument/2006/relationships/slideLayout" Target="../slideLayouts/slideLayout6.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xml"/>
</Relationships>
</file>

<file path=ppt/slides/_rels/slide6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6.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6.xml"/><Relationship Id="rId4"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hyperlink" Target="https://youtu.be/ziO-RZJIQXU?si=qtl2os315Ntq3wI1" TargetMode="External"/><Relationship Id="rId2" Type="http://schemas.openxmlformats.org/officeDocument/2006/relationships/hyperlink" Target="https://youtu.be/ziO-RZJIQXU?si=qtl2os315Ntq3wI1" TargetMode="External"/><Relationship Id="rId3" Type="http://schemas.openxmlformats.org/officeDocument/2006/relationships/hyperlink" Target="https://youtu.be/1ohc8pO-low?si=NiDv_BK-DX-lorfd" TargetMode="External"/><Relationship Id="rId4" Type="http://schemas.openxmlformats.org/officeDocument/2006/relationships/hyperlink" Target="https://youtu.be/1ohc8pO-low?si=NiDv_BK-DX-lorfd" TargetMode="External"/><Relationship Id="rId5" Type="http://schemas.openxmlformats.org/officeDocument/2006/relationships/hyperlink" Target="https://youtu.be/HFHVkjsdH9w?si=eIf9nW3IRZzaFyn4" TargetMode="External"/><Relationship Id="rId6" Type="http://schemas.openxmlformats.org/officeDocument/2006/relationships/slideLayout" Target="../slideLayouts/slideLayout6.xml"/>
</Relationships>
</file>

<file path=ppt/slides/_rels/slide8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0" y="0"/>
            <a:ext cx="9143640" cy="1423800"/>
          </a:xfrm>
          <a:prstGeom prst="rect">
            <a:avLst/>
          </a:prstGeom>
          <a:solidFill>
            <a:srgbClr val="8a288f"/>
          </a:solidFill>
          <a:ln w="0">
            <a:noFill/>
          </a:ln>
        </p:spPr>
        <p:txBody>
          <a:bodyPr numCol="1" spcCol="0" lIns="91440" rIns="91440" tIns="45720" bIns="45720" anchor="t">
            <a:noAutofit/>
          </a:bodyPr>
          <a:p>
            <a:pPr indent="0">
              <a:lnSpc>
                <a:spcPct val="100000"/>
              </a:lnSpc>
              <a:buNone/>
            </a:pPr>
            <a:r>
              <a:rPr b="0" lang="en-US" sz="4000" strike="noStrike" u="none">
                <a:solidFill>
                  <a:schemeClr val="lt1"/>
                </a:solidFill>
                <a:effectLst/>
                <a:uFillTx/>
                <a:latin typeface="Arial"/>
                <a:ea typeface="Verdana"/>
              </a:rPr>
              <a:t>DISCOVERING COMPUTERS 2018</a:t>
            </a:r>
            <a:br>
              <a:rPr sz="3200"/>
            </a:br>
            <a:r>
              <a:rPr b="0" lang="en-US" sz="3600" strike="noStrike" u="none">
                <a:solidFill>
                  <a:schemeClr val="lt1"/>
                </a:solidFill>
                <a:effectLst/>
                <a:uFillTx/>
                <a:latin typeface="Arial"/>
                <a:ea typeface="Verdana"/>
              </a:rPr>
              <a:t>Digital Technology, Data, and Devices</a:t>
            </a:r>
            <a:endParaRPr b="0" lang="en-US" sz="3600" strike="noStrike" u="none">
              <a:solidFill>
                <a:schemeClr val="dk1"/>
              </a:solidFill>
              <a:effectLst/>
              <a:uFillTx/>
              <a:latin typeface="Arial"/>
            </a:endParaRPr>
          </a:p>
        </p:txBody>
      </p:sp>
      <p:pic>
        <p:nvPicPr>
          <p:cNvPr id="137" name="Picture 2" descr="Book cover reads title and name of the author as follows: “DISCOVERING COMPUTERS 2018: Digital Technology, Data, and Devices,” and “VERMAAT, SEBOK, FREUND, CAMPBELL, and FRYDENBERG.” Colorful patterns are shown above and below the title of the book."/>
          <p:cNvPicPr/>
          <p:nvPr/>
        </p:nvPicPr>
        <p:blipFill>
          <a:blip r:embed="rId1"/>
          <a:stretch/>
        </p:blipFill>
        <p:spPr>
          <a:xfrm>
            <a:off x="95760" y="1523880"/>
            <a:ext cx="3558960" cy="4633920"/>
          </a:xfrm>
          <a:prstGeom prst="rect">
            <a:avLst/>
          </a:prstGeom>
          <a:noFill/>
          <a:ln w="0">
            <a:noFill/>
          </a:ln>
        </p:spPr>
      </p:pic>
      <p:sp>
        <p:nvSpPr>
          <p:cNvPr id="138" name="PlaceHolder 2"/>
          <p:cNvSpPr>
            <a:spLocks noGrp="1"/>
          </p:cNvSpPr>
          <p:nvPr>
            <p:ph/>
          </p:nvPr>
        </p:nvSpPr>
        <p:spPr>
          <a:xfrm>
            <a:off x="3708360" y="1828800"/>
            <a:ext cx="5409720" cy="4114440"/>
          </a:xfrm>
          <a:prstGeom prst="rect">
            <a:avLst/>
          </a:prstGeom>
          <a:noFill/>
          <a:ln w="0">
            <a:noFill/>
          </a:ln>
        </p:spPr>
        <p:txBody>
          <a:bodyPr numCol="1" spcCol="0" lIns="91440" rIns="91440" tIns="45720" bIns="45720" anchor="ctr">
            <a:noAutofit/>
          </a:bodyPr>
          <a:p>
            <a:pPr indent="0" algn="ctr">
              <a:lnSpc>
                <a:spcPct val="100000"/>
              </a:lnSpc>
              <a:buNone/>
              <a:tabLst>
                <a:tab algn="l" pos="0"/>
              </a:tabLst>
            </a:pPr>
            <a:r>
              <a:rPr b="1" lang="en-US" sz="4400" strike="noStrike" u="none">
                <a:solidFill>
                  <a:schemeClr val="dk1"/>
                </a:solidFill>
                <a:effectLst/>
                <a:uFillTx/>
                <a:latin typeface="Arial"/>
                <a:ea typeface="Verdana"/>
              </a:rPr>
              <a:t>Module 11</a:t>
            </a:r>
            <a:endParaRPr b="0" lang="en-US" sz="4400" strike="noStrike" u="none">
              <a:solidFill>
                <a:schemeClr val="dk1"/>
              </a:solidFill>
              <a:effectLst/>
              <a:uFillTx/>
              <a:latin typeface="Arial"/>
            </a:endParaRPr>
          </a:p>
          <a:p>
            <a:pPr indent="0" algn="ctr">
              <a:lnSpc>
                <a:spcPct val="100000"/>
              </a:lnSpc>
              <a:buNone/>
              <a:tabLst>
                <a:tab algn="l" pos="0"/>
              </a:tabLst>
            </a:pPr>
            <a:r>
              <a:rPr b="1" lang="en-US" sz="4400" strike="noStrike" u="none">
                <a:solidFill>
                  <a:schemeClr val="dk1"/>
                </a:solidFill>
                <a:effectLst/>
                <a:uFillTx/>
                <a:latin typeface="Arial"/>
                <a:ea typeface="Verdana"/>
              </a:rPr>
              <a:t>Building Solutions:</a:t>
            </a:r>
            <a:endParaRPr b="0" lang="en-US" sz="4400" strike="noStrike" u="none">
              <a:solidFill>
                <a:schemeClr val="dk1"/>
              </a:solidFill>
              <a:effectLst/>
              <a:uFillTx/>
              <a:latin typeface="Arial"/>
            </a:endParaRPr>
          </a:p>
          <a:p>
            <a:pPr indent="0" algn="ctr">
              <a:lnSpc>
                <a:spcPct val="100000"/>
              </a:lnSpc>
              <a:buNone/>
              <a:tabLst>
                <a:tab algn="l" pos="0"/>
              </a:tabLst>
            </a:pPr>
            <a:r>
              <a:rPr b="0" lang="en-US" sz="4000" strike="noStrike" u="none">
                <a:solidFill>
                  <a:schemeClr val="dk1"/>
                </a:solidFill>
                <a:effectLst/>
                <a:uFillTx/>
                <a:latin typeface="Arial"/>
                <a:ea typeface="Verdana"/>
              </a:rPr>
              <a:t>Database, System, and Application Development Tools</a:t>
            </a:r>
            <a:endParaRPr b="0" lang="en-US" sz="4000" strike="noStrike" u="none">
              <a:solidFill>
                <a:schemeClr val="dk1"/>
              </a:solidFill>
              <a:effectLst/>
              <a:uFillTx/>
              <a:latin typeface="Arial"/>
            </a:endParaRPr>
          </a:p>
        </p:txBody>
      </p:sp>
      <p:pic>
        <p:nvPicPr>
          <p:cNvPr id="139" name="Picture 2" descr=""/>
          <p:cNvPicPr/>
          <p:nvPr/>
        </p:nvPicPr>
        <p:blipFill>
          <a:blip r:embed="rId2"/>
          <a:stretch/>
        </p:blipFill>
        <p:spPr>
          <a:xfrm>
            <a:off x="76320" y="6372360"/>
            <a:ext cx="1361880" cy="409320"/>
          </a:xfrm>
          <a:prstGeom prst="rect">
            <a:avLst/>
          </a:prstGeom>
          <a:noFill/>
          <a:ln w="0">
            <a:noFill/>
          </a:ln>
        </p:spPr>
      </p:pic>
      <p:sp>
        <p:nvSpPr>
          <p:cNvPr id="140" name="PlaceHolder 3"/>
          <p:cNvSpPr>
            <a:spLocks noGrp="1"/>
          </p:cNvSpPr>
          <p:nvPr>
            <p:ph/>
          </p:nvPr>
        </p:nvSpPr>
        <p:spPr>
          <a:xfrm>
            <a:off x="1600200" y="6285240"/>
            <a:ext cx="7543440" cy="572400"/>
          </a:xfrm>
          <a:prstGeom prst="rect">
            <a:avLst/>
          </a:prstGeom>
          <a:solidFill>
            <a:srgbClr val="8a288f"/>
          </a:solidFill>
          <a:ln w="0">
            <a:noFill/>
          </a:ln>
        </p:spPr>
        <p:txBody>
          <a:bodyPr numCol="1" spcCol="0" lIns="91440" rIns="91440" tIns="45720" bIns="45720" anchor="t">
            <a:noAutofit/>
          </a:bodyPr>
          <a:p>
            <a:pPr indent="0">
              <a:spcBef>
                <a:spcPts val="1417"/>
              </a:spcBef>
              <a:buNone/>
            </a:pPr>
            <a:endParaRPr b="0" lang="en-US" sz="1100" strike="noStrike" u="none">
              <a:solidFill>
                <a:schemeClr val="dk1"/>
              </a:solidFill>
              <a:effectLst/>
              <a:uFillTx/>
              <a:latin typeface="Arial"/>
              <a:ea typeface="Verdana"/>
            </a:endParaRPr>
          </a:p>
        </p:txBody>
      </p:sp>
      <p:sp>
        <p:nvSpPr>
          <p:cNvPr id="141" name="Copyright" descr="Pearson: Copyright 2015, 2012, 2009"/>
          <p:cNvSpPr/>
          <p:nvPr/>
        </p:nvSpPr>
        <p:spPr>
          <a:xfrm>
            <a:off x="1676520" y="6297480"/>
            <a:ext cx="7314840" cy="528120"/>
          </a:xfrm>
          <a:prstGeom prst="rect">
            <a:avLst/>
          </a:prstGeom>
          <a:solidFill>
            <a:srgbClr val="8a288f"/>
          </a:solidFill>
          <a:ln w="9525">
            <a:noFill/>
          </a:ln>
        </p:spPr>
        <p:style>
          <a:lnRef idx="0"/>
          <a:fillRef idx="0"/>
          <a:effectRef idx="0"/>
          <a:fontRef idx="minor"/>
        </p:style>
        <p:txBody>
          <a:bodyPr lIns="0" rIns="0" tIns="0" bIns="0" anchor="ctr">
            <a:noAutofit/>
          </a:bodyPr>
          <a:p>
            <a:pPr>
              <a:lnSpc>
                <a:spcPct val="100000"/>
              </a:lnSpc>
            </a:pPr>
            <a:r>
              <a:rPr b="1" lang="en-US" sz="1000" strike="noStrike" u="none">
                <a:solidFill>
                  <a:schemeClr val="lt1"/>
                </a:solidFill>
                <a:effectLst/>
                <a:uFillTx/>
                <a:latin typeface="Arial Narrow"/>
                <a:ea typeface="ＭＳ Ｐゴシック"/>
              </a:rPr>
              <a:t>© 2018 Cengage</a:t>
            </a:r>
            <a:r>
              <a:rPr b="1" lang="zh-TW" sz="1000" strike="noStrike" u="none">
                <a:solidFill>
                  <a:schemeClr val="lt1"/>
                </a:solidFill>
                <a:effectLst/>
                <a:uFillTx/>
                <a:latin typeface="Calibri"/>
                <a:ea typeface="ＭＳ Ｐゴシック"/>
              </a:rPr>
              <a:t>版權所有，為課本著作之延伸教材，亦受著作權法之規範保護，僅作為授課教學使用，禁止列印、影印、未經授權重製和公開散佈</a:t>
            </a:r>
            <a:endParaRPr b="0" lang="en-US" sz="1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Picture 2" descr="An illustration shows two two-column tables: Instructor File and Student File. The first table reads as follows: Instructor ID - Text; First Name - Text; Last Name - Text; Extension - Number; Office - Text; Email Address - Hyperlink. The second table reads as follows: Student ID - AutoNumber; First Name - Text; Last Name - Text; Address - Text; City -Text; State - Text; Postal Code - Text; Email Address - Hyperlink; Date Admitted -Date/time; Major - Text; Photo - Attachment. The first column of both the tables is labeled as “fields” and the second column of tables is labeled as “data types.” &#10;"/>
          <p:cNvPicPr/>
          <p:nvPr/>
        </p:nvPicPr>
        <p:blipFill>
          <a:blip r:embed="rId1"/>
          <a:stretch/>
        </p:blipFill>
        <p:spPr>
          <a:xfrm>
            <a:off x="2313720" y="0"/>
            <a:ext cx="3934440" cy="5974200"/>
          </a:xfrm>
          <a:prstGeom prst="rect">
            <a:avLst/>
          </a:prstGeom>
          <a:noFill/>
          <a:ln w="0">
            <a:noFill/>
          </a:ln>
        </p:spPr>
      </p:pic>
      <p:sp>
        <p:nvSpPr>
          <p:cNvPr id="165" name="PlaceHolder 1"/>
          <p:cNvSpPr>
            <a:spLocks noGrp="1"/>
          </p:cNvSpPr>
          <p:nvPr>
            <p:ph/>
          </p:nvPr>
        </p:nvSpPr>
        <p:spPr>
          <a:xfrm>
            <a:off x="914400" y="5943600"/>
            <a:ext cx="7208640" cy="37764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11-3 </a:t>
            </a:r>
            <a:r>
              <a:rPr b="0" lang="en-US" sz="1800" strike="noStrike" u="none">
                <a:solidFill>
                  <a:schemeClr val="dk1"/>
                </a:solidFill>
                <a:effectLst/>
                <a:uFillTx/>
                <a:latin typeface="Arial"/>
                <a:ea typeface="Verdana"/>
              </a:rPr>
              <a:t>Data types of fields in the Instructor and Student files.</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p:nvPr>
        </p:nvSpPr>
        <p:spPr>
          <a:xfrm>
            <a:off x="380880" y="304920"/>
            <a:ext cx="8534160" cy="182844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record</a:t>
            </a:r>
            <a:r>
              <a:rPr b="0" lang="en-US" sz="2800" strike="noStrike" u="none">
                <a:solidFill>
                  <a:schemeClr val="dk1"/>
                </a:solidFill>
                <a:effectLst/>
                <a:uFillTx/>
                <a:latin typeface="Arial"/>
                <a:ea typeface="Verdana"/>
              </a:rPr>
              <a:t> is a group of related fields</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a:t>
            </a:r>
            <a:r>
              <a:rPr b="1" lang="en-US" sz="2400" strike="noStrike" u="none">
                <a:solidFill>
                  <a:schemeClr val="dk1"/>
                </a:solidFill>
                <a:effectLst/>
                <a:uFillTx/>
                <a:latin typeface="Arial"/>
                <a:ea typeface="Verdana"/>
              </a:rPr>
              <a:t>primary key (</a:t>
            </a:r>
            <a:r>
              <a:rPr b="1" lang="zh-TW" sz="2400" strike="noStrike" u="none">
                <a:solidFill>
                  <a:schemeClr val="dk1"/>
                </a:solidFill>
                <a:effectLst/>
                <a:uFillTx/>
                <a:latin typeface="Arial"/>
                <a:ea typeface="Verdana"/>
              </a:rPr>
              <a:t>主鍵</a:t>
            </a:r>
            <a:r>
              <a:rPr b="1" lang="en-US" sz="2400" strike="noStrike" u="none">
                <a:solidFill>
                  <a:schemeClr val="dk1"/>
                </a:solidFill>
                <a:effectLst/>
                <a:uFillTx/>
                <a:latin typeface="Arial"/>
                <a:ea typeface="Verdana"/>
              </a:rPr>
              <a:t>)</a:t>
            </a:r>
            <a:r>
              <a:rPr b="0" lang="en-US" sz="2400" strike="noStrike" u="none">
                <a:solidFill>
                  <a:schemeClr val="dk1"/>
                </a:solidFill>
                <a:effectLst/>
                <a:uFillTx/>
                <a:latin typeface="Arial"/>
                <a:ea typeface="Verdana"/>
              </a:rPr>
              <a:t>  is a field that uniquely identifies each record</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 </a:t>
            </a:r>
            <a:r>
              <a:rPr b="1" lang="en-US" sz="2400" strike="noStrike" u="none">
                <a:solidFill>
                  <a:schemeClr val="dk1"/>
                </a:solidFill>
                <a:effectLst/>
                <a:uFillTx/>
                <a:latin typeface="Arial"/>
                <a:ea typeface="Verdana"/>
              </a:rPr>
              <a:t>foreign key (</a:t>
            </a:r>
            <a:r>
              <a:rPr b="1" lang="zh-TW" sz="2400" strike="noStrike" u="none">
                <a:solidFill>
                  <a:schemeClr val="dk1"/>
                </a:solidFill>
                <a:effectLst/>
                <a:uFillTx/>
                <a:latin typeface="Arial"/>
                <a:ea typeface="Verdana"/>
              </a:rPr>
              <a:t>外鍵</a:t>
            </a:r>
            <a:r>
              <a:rPr b="1" lang="en-US" sz="2400" strike="noStrike" u="none">
                <a:solidFill>
                  <a:schemeClr val="dk1"/>
                </a:solidFill>
                <a:effectLst/>
                <a:uFillTx/>
                <a:latin typeface="Arial"/>
                <a:ea typeface="Verdana"/>
              </a:rPr>
              <a:t>) </a:t>
            </a:r>
            <a:r>
              <a:rPr b="0" lang="en-US" sz="2400" strike="noStrike" u="none">
                <a:solidFill>
                  <a:schemeClr val="dk1"/>
                </a:solidFill>
                <a:effectLst/>
                <a:uFillTx/>
                <a:latin typeface="Arial"/>
                <a:ea typeface="Verdana"/>
              </a:rPr>
              <a:t>is a field that refers to the primary key of another table, linking these two tables.</a:t>
            </a:r>
            <a:endParaRPr b="0" lang="en-US" sz="24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data file</a:t>
            </a:r>
            <a:r>
              <a:rPr b="0" lang="en-US" sz="2800" strike="noStrike" u="none">
                <a:solidFill>
                  <a:schemeClr val="dk1"/>
                </a:solidFill>
                <a:effectLst/>
                <a:uFillTx/>
                <a:latin typeface="Arial"/>
                <a:ea typeface="Verdana"/>
              </a:rPr>
              <a:t> is a collection of related records</a:t>
            </a:r>
            <a:endParaRPr b="0" lang="en-US" sz="2800" strike="noStrike" u="none">
              <a:solidFill>
                <a:schemeClr val="dk1"/>
              </a:solidFill>
              <a:effectLst/>
              <a:uFillTx/>
              <a:latin typeface="Arial"/>
            </a:endParaRPr>
          </a:p>
        </p:txBody>
      </p:sp>
      <p:pic>
        <p:nvPicPr>
          <p:cNvPr id="167" name="Picture 2" descr="An illustration shows a table, titled “Sample Student File,” with following column headers: Student ID, First name, Last name, Address, City, State, Postal Code, Email Address, Date Admitted, Major and Photo. A callout reading, “records,” collectively points toward the rows. Another callout reading, “fields,” points toward columns 2 to 10. The callout reading, “key field,” points toward the first column.&#10;"/>
          <p:cNvPicPr/>
          <p:nvPr/>
        </p:nvPicPr>
        <p:blipFill>
          <a:blip r:embed="rId1"/>
          <a:stretch/>
        </p:blipFill>
        <p:spPr>
          <a:xfrm>
            <a:off x="-10800" y="3012120"/>
            <a:ext cx="9143640" cy="2626200"/>
          </a:xfrm>
          <a:prstGeom prst="rect">
            <a:avLst/>
          </a:prstGeom>
          <a:noFill/>
          <a:ln w="0">
            <a:noFill/>
          </a:ln>
        </p:spPr>
      </p:pic>
      <p:sp>
        <p:nvSpPr>
          <p:cNvPr id="168" name="PlaceHolder 2"/>
          <p:cNvSpPr>
            <a:spLocks noGrp="1"/>
          </p:cNvSpPr>
          <p:nvPr>
            <p:ph/>
          </p:nvPr>
        </p:nvSpPr>
        <p:spPr>
          <a:xfrm>
            <a:off x="228600" y="5638680"/>
            <a:ext cx="8381520" cy="68544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11-4 </a:t>
            </a:r>
            <a:r>
              <a:rPr b="0" lang="en-US" sz="1800" strike="noStrike" u="none">
                <a:solidFill>
                  <a:schemeClr val="dk1"/>
                </a:solidFill>
                <a:effectLst/>
                <a:uFillTx/>
                <a:latin typeface="Arial"/>
                <a:ea typeface="Verdana"/>
              </a:rPr>
              <a:t>This sample data file, stored on a hard drive, contains four records, each with eleven fields.</a:t>
            </a: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Databases, Data, and Information (9 of 10) </a:t>
            </a:r>
            <a:endParaRPr b="0" lang="en-US" sz="3600" strike="noStrike" u="none">
              <a:solidFill>
                <a:schemeClr val="dk1"/>
              </a:solidFill>
              <a:effectLst/>
              <a:uFillTx/>
              <a:latin typeface="Arial"/>
            </a:endParaRPr>
          </a:p>
        </p:txBody>
      </p:sp>
      <p:sp>
        <p:nvSpPr>
          <p:cNvPr id="17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File maintenance</a:t>
            </a:r>
            <a:r>
              <a:rPr b="0" lang="en-US" sz="2800" strike="noStrike" u="none">
                <a:solidFill>
                  <a:schemeClr val="dk1"/>
                </a:solidFill>
                <a:effectLst/>
                <a:uFillTx/>
                <a:latin typeface="Arial"/>
                <a:ea typeface="Verdana"/>
              </a:rPr>
              <a:t> refers to the procedures that keep data current</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tabLst>
                <a:tab algn="l" pos="519120"/>
              </a:tabLst>
            </a:pPr>
            <a:r>
              <a:rPr b="0" lang="en-US" sz="2400" strike="noStrike" u="none">
                <a:solidFill>
                  <a:schemeClr val="dk1"/>
                </a:solidFill>
                <a:effectLst/>
                <a:uFillTx/>
                <a:latin typeface="Arial"/>
                <a:ea typeface="Verdana"/>
              </a:rPr>
              <a:t>Adding records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tabLst>
                <a:tab algn="l" pos="519120"/>
              </a:tabLst>
            </a:pPr>
            <a:r>
              <a:rPr b="0" lang="en-US" sz="2400" strike="noStrike" u="none">
                <a:solidFill>
                  <a:schemeClr val="dk1"/>
                </a:solidFill>
                <a:effectLst/>
                <a:uFillTx/>
                <a:latin typeface="Arial"/>
                <a:ea typeface="Verdana"/>
              </a:rPr>
              <a:t>Modifying records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tabLst>
                <a:tab algn="l" pos="519120"/>
              </a:tabLst>
            </a:pPr>
            <a:r>
              <a:rPr b="0" lang="en-US" sz="2400" strike="noStrike" u="none">
                <a:solidFill>
                  <a:schemeClr val="dk1"/>
                </a:solidFill>
                <a:effectLst/>
                <a:uFillTx/>
                <a:latin typeface="Arial"/>
                <a:ea typeface="Verdana"/>
              </a:rPr>
              <a:t>Deleting records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0" y="51840"/>
            <a:ext cx="914364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Databases, Data, and Information (10 of 10) </a:t>
            </a:r>
            <a:endParaRPr b="0" lang="en-US" sz="3600" strike="noStrike" u="none">
              <a:solidFill>
                <a:schemeClr val="dk1"/>
              </a:solidFill>
              <a:effectLst/>
              <a:uFillTx/>
              <a:latin typeface="Arial"/>
            </a:endParaRPr>
          </a:p>
        </p:txBody>
      </p:sp>
      <p:sp>
        <p:nvSpPr>
          <p:cNvPr id="172"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Validation</a:t>
            </a:r>
            <a:r>
              <a:rPr b="1" lang="en-US" sz="2800" strike="noStrike" u="none">
                <a:solidFill>
                  <a:schemeClr val="dk1"/>
                </a:solidFill>
                <a:effectLst/>
                <a:uFillTx/>
                <a:latin typeface="Arial"/>
                <a:ea typeface="Verdana"/>
              </a:rPr>
              <a:t> (</a:t>
            </a:r>
            <a:r>
              <a:rPr b="1" lang="zh-TW" sz="2800" strike="noStrike" u="none">
                <a:solidFill>
                  <a:schemeClr val="dk1"/>
                </a:solidFill>
                <a:effectLst/>
                <a:uFillTx/>
                <a:latin typeface="Arial"/>
                <a:ea typeface="Verdana"/>
              </a:rPr>
              <a:t>驗證</a:t>
            </a:r>
            <a:r>
              <a:rPr b="1" lang="en-US" sz="2800" strike="noStrike" u="none">
                <a:solidFill>
                  <a:schemeClr val="dk1"/>
                </a:solidFill>
                <a:effectLst/>
                <a:uFillTx/>
                <a:latin typeface="Arial"/>
                <a:ea typeface="Verdana"/>
              </a:rPr>
              <a:t>)</a:t>
            </a:r>
            <a:r>
              <a:rPr b="0" lang="en-US" sz="2800" strike="noStrike" u="none">
                <a:solidFill>
                  <a:schemeClr val="dk1"/>
                </a:solidFill>
                <a:effectLst/>
                <a:uFillTx/>
                <a:latin typeface="Arial"/>
                <a:ea typeface="Verdana"/>
              </a:rPr>
              <a:t> compares data with a set of rules or values to determine if the data meets certain criteria</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Alphabetic/Numeric check (</a:t>
            </a:r>
            <a:r>
              <a:rPr b="0" lang="zh-TW" sz="2400" strike="noStrike" u="none">
                <a:solidFill>
                  <a:schemeClr val="dk1"/>
                </a:solidFill>
                <a:effectLst/>
                <a:uFillTx/>
                <a:latin typeface="Arial"/>
                <a:ea typeface="Verdana"/>
              </a:rPr>
              <a:t>確保</a:t>
            </a:r>
            <a:r>
              <a:rPr b="0" lang="en-US" sz="2400" strike="noStrike" u="none">
                <a:solidFill>
                  <a:schemeClr val="dk1"/>
                </a:solidFill>
                <a:effectLst/>
                <a:uFillTx/>
                <a:latin typeface="Arial"/>
                <a:ea typeface="Verdana"/>
              </a:rPr>
              <a:t>data</a:t>
            </a:r>
            <a:r>
              <a:rPr b="0" lang="zh-TW" sz="2400" strike="noStrike" u="none">
                <a:solidFill>
                  <a:schemeClr val="dk1"/>
                </a:solidFill>
                <a:effectLst/>
                <a:uFillTx/>
                <a:latin typeface="Arial"/>
                <a:ea typeface="Verdana"/>
              </a:rPr>
              <a:t>格式正確</a:t>
            </a:r>
            <a:r>
              <a:rPr b="0" lang="en-US" sz="2400" strike="noStrike" u="none">
                <a:solidFill>
                  <a:schemeClr val="dk1"/>
                </a:solidFill>
                <a:effectLst/>
                <a:uFillTx/>
                <a:latin typeface="Arial"/>
                <a:ea typeface="Verdana"/>
              </a:rPr>
              <a:t>)</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Range check (data</a:t>
            </a:r>
            <a:r>
              <a:rPr b="0" lang="zh-TW" sz="2400" strike="noStrike" u="none">
                <a:solidFill>
                  <a:schemeClr val="dk1"/>
                </a:solidFill>
                <a:effectLst/>
                <a:uFillTx/>
                <a:latin typeface="Arial"/>
                <a:ea typeface="Verdana"/>
              </a:rPr>
              <a:t>必須在下限跟上限之間</a:t>
            </a:r>
            <a:r>
              <a:rPr b="0" lang="en-US" sz="2400" strike="noStrike" u="none">
                <a:solidFill>
                  <a:schemeClr val="dk1"/>
                </a:solidFill>
                <a:effectLst/>
                <a:uFillTx/>
                <a:latin typeface="Arial"/>
                <a:ea typeface="Verdana"/>
              </a:rPr>
              <a:t>)</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Consistency check (</a:t>
            </a:r>
            <a:r>
              <a:rPr b="0" lang="zh-TW" sz="2400" strike="noStrike" u="none">
                <a:solidFill>
                  <a:schemeClr val="dk1"/>
                </a:solidFill>
                <a:effectLst/>
                <a:uFillTx/>
                <a:latin typeface="Arial"/>
                <a:ea typeface="Verdana"/>
              </a:rPr>
              <a:t>確保</a:t>
            </a:r>
            <a:r>
              <a:rPr b="0" lang="en-US" sz="2400" strike="noStrike" u="none">
                <a:solidFill>
                  <a:schemeClr val="dk1"/>
                </a:solidFill>
                <a:effectLst/>
                <a:uFillTx/>
                <a:latin typeface="Arial"/>
                <a:ea typeface="Verdana"/>
              </a:rPr>
              <a:t>data</a:t>
            </a:r>
            <a:r>
              <a:rPr b="0" lang="zh-TW" sz="2400" strike="noStrike" u="none">
                <a:solidFill>
                  <a:schemeClr val="dk1"/>
                </a:solidFill>
                <a:effectLst/>
                <a:uFillTx/>
                <a:latin typeface="Arial"/>
                <a:ea typeface="Verdana"/>
              </a:rPr>
              <a:t>具有邏輯性</a:t>
            </a:r>
            <a:r>
              <a:rPr b="0" lang="en-US" sz="2400" strike="noStrike" u="none">
                <a:solidFill>
                  <a:schemeClr val="dk1"/>
                </a:solidFill>
                <a:effectLst/>
                <a:uFillTx/>
                <a:latin typeface="Arial"/>
                <a:ea typeface="Verdana"/>
              </a:rPr>
              <a:t>)</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Completeness check (</a:t>
            </a:r>
            <a:r>
              <a:rPr b="0" lang="zh-TW" sz="2400" strike="noStrike" u="none">
                <a:solidFill>
                  <a:schemeClr val="dk1"/>
                </a:solidFill>
                <a:effectLst/>
                <a:uFillTx/>
                <a:latin typeface="Arial"/>
                <a:ea typeface="Verdana"/>
              </a:rPr>
              <a:t>確保關鍵訊息不缺失</a:t>
            </a:r>
            <a:r>
              <a:rPr b="0" lang="en-US" sz="2400" strike="noStrike" u="none">
                <a:solidFill>
                  <a:schemeClr val="dk1"/>
                </a:solidFill>
                <a:effectLst/>
                <a:uFillTx/>
                <a:latin typeface="Arial"/>
                <a:ea typeface="Verdana"/>
              </a:rPr>
              <a:t>)</a:t>
            </a:r>
            <a:endParaRPr b="0" lang="en-US" sz="2400" strike="noStrike" u="none">
              <a:solidFill>
                <a:schemeClr val="dk1"/>
              </a:solidFill>
              <a:effectLst/>
              <a:uFillTx/>
              <a:latin typeface="Arial"/>
            </a:endParaRPr>
          </a:p>
          <a:p>
            <a:pPr marL="914400" indent="-457200">
              <a:lnSpc>
                <a:spcPct val="100000"/>
              </a:lnSpc>
              <a:spcBef>
                <a:spcPts val="519"/>
              </a:spcBef>
              <a:buClr>
                <a:srgbClr val="8a288f"/>
              </a:buClr>
              <a:buFont typeface="Arial"/>
              <a:buChar char="–"/>
            </a:pPr>
            <a:r>
              <a:rPr b="0" lang="en-US" sz="2400" strike="noStrike" u="none">
                <a:solidFill>
                  <a:schemeClr val="dk1"/>
                </a:solidFill>
                <a:effectLst/>
                <a:uFillTx/>
                <a:latin typeface="Arial"/>
                <a:ea typeface="Verdana"/>
              </a:rPr>
              <a:t>Check digit (</a:t>
            </a:r>
            <a:r>
              <a:rPr b="0" lang="zh-TW" sz="2600" strike="noStrike" u="none">
                <a:solidFill>
                  <a:schemeClr val="dk1"/>
                </a:solidFill>
                <a:effectLst/>
                <a:uFillTx/>
                <a:latin typeface="Arial"/>
                <a:ea typeface="Verdana"/>
              </a:rPr>
              <a:t>確保資料的準確性和完整性</a:t>
            </a:r>
            <a:r>
              <a:rPr b="0" lang="en-US" sz="2400" strike="noStrike" u="none">
                <a:solidFill>
                  <a:schemeClr val="dk1"/>
                </a:solidFill>
                <a:effectLst/>
                <a:uFillTx/>
                <a:latin typeface="Arial"/>
                <a:ea typeface="Verdana"/>
              </a:rPr>
              <a:t>)</a:t>
            </a:r>
            <a:endParaRPr b="0" lang="en-US" sz="2400" strike="noStrike" u="none">
              <a:solidFill>
                <a:schemeClr val="dk1"/>
              </a:solidFill>
              <a:effectLst/>
              <a:uFillTx/>
              <a:latin typeface="Arial"/>
            </a:endParaRPr>
          </a:p>
          <a:p>
            <a:pPr marL="457200" indent="0">
              <a:lnSpc>
                <a:spcPct val="100000"/>
              </a:lnSpc>
              <a:spcBef>
                <a:spcPts val="479"/>
              </a:spcBef>
              <a:buNone/>
              <a:tabLst>
                <a:tab algn="l" pos="0"/>
              </a:tabLst>
            </a:pPr>
            <a:r>
              <a:rPr b="0" lang="en-US" sz="2400" strike="noStrike" u="none">
                <a:solidFill>
                  <a:schemeClr val="dk1"/>
                </a:solidFill>
                <a:effectLst/>
                <a:uFillTx/>
                <a:latin typeface="Arial"/>
                <a:ea typeface="Verdana"/>
              </a:rPr>
              <a:t>	</a:t>
            </a:r>
            <a:r>
              <a:rPr b="0" lang="en-US" sz="2400" strike="noStrike" u="none">
                <a:solidFill>
                  <a:schemeClr val="dk1"/>
                </a:solidFill>
                <a:effectLst/>
                <a:uFillTx/>
                <a:latin typeface="Arial"/>
                <a:ea typeface="Verdana"/>
              </a:rPr>
              <a:t>E.g. ID card number </a:t>
            </a:r>
            <a:r>
              <a:rPr b="0" lang="zh-TW" sz="2400" strike="noStrike" u="none">
                <a:solidFill>
                  <a:schemeClr val="dk1"/>
                </a:solidFill>
                <a:effectLst/>
                <a:uFillTx/>
                <a:latin typeface="Arial"/>
                <a:ea typeface="Verdana"/>
              </a:rPr>
              <a:t>身分證字號 </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tabLst>
                <a:tab algn="l" pos="0"/>
              </a:tabLst>
            </a:pPr>
            <a:r>
              <a:rPr b="0" lang="en-US" sz="2400" strike="noStrike" u="none">
                <a:solidFill>
                  <a:schemeClr val="dk1"/>
                </a:solidFill>
                <a:effectLst/>
                <a:uFillTx/>
                <a:latin typeface="Arial"/>
                <a:ea typeface="Verdana"/>
              </a:rPr>
              <a:t>Other checks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174"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175"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176" name="Picture 2" descr=""/>
          <p:cNvPicPr/>
          <p:nvPr/>
        </p:nvPicPr>
        <p:blipFill>
          <a:blip r:embed="rId1"/>
          <a:stretch/>
        </p:blipFill>
        <p:spPr>
          <a:xfrm>
            <a:off x="-23040" y="2880"/>
            <a:ext cx="9192600" cy="4873680"/>
          </a:xfrm>
          <a:prstGeom prst="rect">
            <a:avLst/>
          </a:prstGeom>
          <a:noFill/>
          <a:ln w="0">
            <a:noFill/>
          </a:ln>
        </p:spPr>
      </p:pic>
    </p:spTree>
  </p:cSld>
  <p:transition>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0" y="51840"/>
            <a:ext cx="914364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Check digit of ID</a:t>
            </a:r>
            <a:r>
              <a:rPr b="0" lang="en-US" sz="3600" strike="noStrike" u="none">
                <a:solidFill>
                  <a:schemeClr val="lt1"/>
                </a:solidFill>
                <a:effectLst/>
                <a:uFillTx/>
                <a:latin typeface="Arial"/>
                <a:ea typeface="Verdana"/>
              </a:rPr>
              <a:t> card number</a:t>
            </a:r>
            <a:endParaRPr b="0" lang="en-US" sz="3600" strike="noStrike" u="none">
              <a:solidFill>
                <a:schemeClr val="dk1"/>
              </a:solidFill>
              <a:effectLst/>
              <a:uFillTx/>
              <a:latin typeface="Arial"/>
            </a:endParaRPr>
          </a:p>
        </p:txBody>
      </p:sp>
      <p:sp>
        <p:nvSpPr>
          <p:cNvPr id="178" name="PlaceHolder 2"/>
          <p:cNvSpPr>
            <a:spLocks noGrp="1"/>
          </p:cNvSpPr>
          <p:nvPr>
            <p:ph/>
          </p:nvPr>
        </p:nvSpPr>
        <p:spPr>
          <a:xfrm>
            <a:off x="283680" y="1501200"/>
            <a:ext cx="3840120" cy="1648800"/>
          </a:xfrm>
          <a:prstGeom prst="rect">
            <a:avLst/>
          </a:prstGeom>
          <a:noFill/>
          <a:ln w="0">
            <a:noFill/>
          </a:ln>
        </p:spPr>
        <p:txBody>
          <a:bodyPr numCol="1" spcCol="0" lIns="91440" rIns="91440" tIns="0" bIns="45720" anchor="ctr">
            <a:spAutoFit/>
          </a:bodyPr>
          <a:p>
            <a:pPr indent="0" defTabSz="914400">
              <a:lnSpc>
                <a:spcPct val="100000"/>
              </a:lnSpc>
              <a:buNone/>
              <a:tabLst>
                <a:tab algn="l" pos="0"/>
              </a:tabLst>
            </a:pPr>
            <a:r>
              <a:rPr b="1" lang="zh-TW" sz="2200" strike="noStrike" u="none">
                <a:solidFill>
                  <a:schemeClr val="dk1"/>
                </a:solidFill>
                <a:effectLst/>
                <a:uFillTx/>
                <a:latin typeface="微軟正黑體"/>
                <a:ea typeface="微軟正黑體"/>
              </a:rPr>
              <a:t>假設身分證字號為 </a:t>
            </a:r>
            <a:endParaRPr b="0" lang="en-US" sz="2200" strike="noStrike" u="none">
              <a:solidFill>
                <a:schemeClr val="dk1"/>
              </a:solidFill>
              <a:effectLst/>
              <a:uFillTx/>
              <a:latin typeface="Arial"/>
            </a:endParaRPr>
          </a:p>
          <a:p>
            <a:pPr indent="0" defTabSz="914400">
              <a:lnSpc>
                <a:spcPct val="100000"/>
              </a:lnSpc>
              <a:buNone/>
              <a:tabLst>
                <a:tab algn="l" pos="0"/>
              </a:tabLst>
            </a:pPr>
            <a:r>
              <a:rPr b="1" lang="en-US" sz="2200" strike="noStrike" u="none">
                <a:solidFill>
                  <a:schemeClr val="dk1"/>
                </a:solidFill>
                <a:effectLst/>
                <a:uFillTx/>
                <a:latin typeface="微軟正黑體"/>
                <a:ea typeface="微軟正黑體"/>
              </a:rPr>
              <a:t>1.</a:t>
            </a:r>
            <a:r>
              <a:rPr b="1" lang="zh-TW" sz="2200" strike="noStrike" u="none">
                <a:solidFill>
                  <a:schemeClr val="dk1"/>
                </a:solidFill>
                <a:effectLst/>
                <a:uFillTx/>
                <a:latin typeface="微軟正黑體"/>
                <a:ea typeface="微軟正黑體"/>
              </a:rPr>
              <a:t>將英文字母轉換為數字</a:t>
            </a:r>
            <a:endParaRPr b="0" lang="en-US" sz="2200" strike="noStrike" u="none">
              <a:solidFill>
                <a:schemeClr val="dk1"/>
              </a:solidFill>
              <a:effectLst/>
              <a:uFillTx/>
              <a:latin typeface="Arial"/>
            </a:endParaRPr>
          </a:p>
          <a:p>
            <a:pPr indent="0" defTabSz="914400">
              <a:lnSpc>
                <a:spcPct val="100000"/>
              </a:lnSpc>
              <a:buNone/>
              <a:tabLst>
                <a:tab algn="l" pos="0"/>
              </a:tabLst>
            </a:pPr>
            <a:r>
              <a:rPr b="1" lang="en-US" sz="2200" strike="noStrike" u="none">
                <a:solidFill>
                  <a:schemeClr val="dk1"/>
                </a:solidFill>
                <a:effectLst/>
                <a:uFillTx/>
                <a:latin typeface="微軟正黑體"/>
                <a:ea typeface="微軟正黑體"/>
              </a:rPr>
              <a:t>    (A=10)</a:t>
            </a:r>
            <a:r>
              <a:rPr b="1" lang="zh-TW" sz="2200" strike="noStrike" u="none">
                <a:solidFill>
                  <a:schemeClr val="dk1"/>
                </a:solidFill>
                <a:effectLst/>
                <a:uFillTx/>
                <a:latin typeface="微軟正黑體"/>
                <a:ea typeface="微軟正黑體"/>
              </a:rPr>
              <a:t>以此類推</a:t>
            </a:r>
            <a:endParaRPr b="0" lang="en-US" sz="2200" strike="noStrike" u="none">
              <a:solidFill>
                <a:schemeClr val="dk1"/>
              </a:solidFill>
              <a:effectLst/>
              <a:uFillTx/>
              <a:latin typeface="Arial"/>
            </a:endParaRPr>
          </a:p>
          <a:p>
            <a:pPr defTabSz="914400">
              <a:lnSpc>
                <a:spcPct val="100000"/>
              </a:lnSpc>
              <a:buClr>
                <a:srgbClr val="000000"/>
              </a:buClr>
              <a:buFont typeface="OpenSymbol"/>
              <a:buAutoNum type="arabicPeriod" startAt="2"/>
              <a:tabLst>
                <a:tab algn="l" pos="0"/>
              </a:tabLst>
            </a:pPr>
            <a:r>
              <a:rPr b="1" lang="zh-TW" sz="2200" strike="noStrike" u="none">
                <a:solidFill>
                  <a:schemeClr val="dk1"/>
                </a:solidFill>
                <a:effectLst/>
                <a:uFillTx/>
                <a:latin typeface="微軟正黑體"/>
                <a:ea typeface="微軟正黑體"/>
              </a:rPr>
              <a:t>將數字碼依序</a:t>
            </a:r>
            <a:r>
              <a:rPr b="1" lang="en-US" sz="2200" strike="noStrike" u="none">
                <a:solidFill>
                  <a:schemeClr val="dk1"/>
                </a:solidFill>
                <a:effectLst/>
                <a:uFillTx/>
                <a:latin typeface="微軟正黑體"/>
                <a:ea typeface="微軟正黑體"/>
              </a:rPr>
              <a:t>*8 *7… </a:t>
            </a:r>
            <a:endParaRPr b="0" lang="en-US" sz="2200" strike="noStrike" u="none">
              <a:solidFill>
                <a:schemeClr val="dk1"/>
              </a:solidFill>
              <a:effectLst/>
              <a:uFillTx/>
              <a:latin typeface="Arial"/>
            </a:endParaRPr>
          </a:p>
          <a:p>
            <a:pPr defTabSz="914400">
              <a:lnSpc>
                <a:spcPct val="100000"/>
              </a:lnSpc>
              <a:buClr>
                <a:srgbClr val="000000"/>
              </a:buClr>
              <a:buFont typeface="OpenSymbol"/>
              <a:buAutoNum type="arabicPeriod" startAt="2"/>
              <a:tabLst>
                <a:tab algn="l" pos="0"/>
              </a:tabLst>
            </a:pPr>
            <a:r>
              <a:rPr b="1" lang="zh-TW" sz="2200" strike="noStrike" u="none">
                <a:solidFill>
                  <a:schemeClr val="dk1"/>
                </a:solidFill>
                <a:effectLst/>
                <a:uFillTx/>
                <a:latin typeface="微軟正黑體"/>
                <a:ea typeface="微軟正黑體"/>
              </a:rPr>
              <a:t>計算總和跟</a:t>
            </a:r>
            <a:r>
              <a:rPr b="1" lang="en-US" sz="2200" strike="noStrike" u="none">
                <a:solidFill>
                  <a:schemeClr val="dk1"/>
                </a:solidFill>
                <a:effectLst/>
                <a:uFillTx/>
                <a:latin typeface="微軟正黑體"/>
                <a:ea typeface="微軟正黑體"/>
              </a:rPr>
              <a:t>10</a:t>
            </a:r>
            <a:r>
              <a:rPr b="1" lang="zh-TW" sz="2200" strike="noStrike" u="none">
                <a:solidFill>
                  <a:schemeClr val="dk1"/>
                </a:solidFill>
                <a:effectLst/>
                <a:uFillTx/>
                <a:latin typeface="微軟正黑體"/>
                <a:ea typeface="微軟正黑體"/>
              </a:rPr>
              <a:t>的倍數差多少</a:t>
            </a:r>
            <a:endParaRPr b="0" lang="en-US" sz="2200" strike="noStrike" u="none">
              <a:solidFill>
                <a:schemeClr val="dk1"/>
              </a:solidFill>
              <a:effectLst/>
              <a:uFillTx/>
              <a:latin typeface="Arial"/>
            </a:endParaRPr>
          </a:p>
        </p:txBody>
      </p:sp>
      <p:grpSp>
        <p:nvGrpSpPr>
          <p:cNvPr id="179" name="群組 28"/>
          <p:cNvGrpSpPr/>
          <p:nvPr/>
        </p:nvGrpSpPr>
        <p:grpSpPr>
          <a:xfrm>
            <a:off x="4038480" y="1551960"/>
            <a:ext cx="4952880" cy="2486520"/>
            <a:chOff x="4038480" y="1551960"/>
            <a:chExt cx="4952880" cy="2486520"/>
          </a:xfrm>
        </p:grpSpPr>
        <p:sp>
          <p:nvSpPr>
            <p:cNvPr id="180" name="矩形 2"/>
            <p:cNvSpPr/>
            <p:nvPr/>
          </p:nvSpPr>
          <p:spPr>
            <a:xfrm>
              <a:off x="4240440" y="1556280"/>
              <a:ext cx="320400" cy="510120"/>
            </a:xfrm>
            <a:prstGeom prst="rect">
              <a:avLst/>
            </a:prstGeom>
            <a:solidFill>
              <a:schemeClr val="accent6"/>
            </a:solidFill>
            <a:ln>
              <a:solidFill>
                <a:srgbClr val="f79646">
                  <a:lumMod val="75000"/>
                </a:srgbClr>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1" name="矩形 3"/>
            <p:cNvSpPr/>
            <p:nvPr/>
          </p:nvSpPr>
          <p:spPr>
            <a:xfrm>
              <a:off x="4721760" y="1556280"/>
              <a:ext cx="320400" cy="510120"/>
            </a:xfrm>
            <a:prstGeom prst="rect">
              <a:avLst/>
            </a:prstGeom>
            <a:solidFill>
              <a:srgbClr val="4f81bd"/>
            </a:solidFill>
            <a:ln>
              <a:solidFill>
                <a:srgbClr val="1f497d"/>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2" name="矩形 4"/>
            <p:cNvSpPr/>
            <p:nvPr/>
          </p:nvSpPr>
          <p:spPr>
            <a:xfrm>
              <a:off x="5203080" y="1556280"/>
              <a:ext cx="320400" cy="510120"/>
            </a:xfrm>
            <a:prstGeom prst="rect">
              <a:avLst/>
            </a:prstGeom>
            <a:solidFill>
              <a:srgbClr val="4f81bd"/>
            </a:solidFill>
            <a:ln>
              <a:solidFill>
                <a:srgbClr val="1f497d"/>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3" name="矩形 7"/>
            <p:cNvSpPr/>
            <p:nvPr/>
          </p:nvSpPr>
          <p:spPr>
            <a:xfrm>
              <a:off x="5684400" y="1556280"/>
              <a:ext cx="320400" cy="510120"/>
            </a:xfrm>
            <a:prstGeom prst="rect">
              <a:avLst/>
            </a:prstGeom>
            <a:solidFill>
              <a:srgbClr val="4f81bd"/>
            </a:solidFill>
            <a:ln>
              <a:solidFill>
                <a:srgbClr val="1f497d"/>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4" name="矩形 8"/>
            <p:cNvSpPr/>
            <p:nvPr/>
          </p:nvSpPr>
          <p:spPr>
            <a:xfrm>
              <a:off x="6165720" y="1556280"/>
              <a:ext cx="320400" cy="510120"/>
            </a:xfrm>
            <a:prstGeom prst="rect">
              <a:avLst/>
            </a:prstGeom>
            <a:solidFill>
              <a:srgbClr val="4f81bd"/>
            </a:solidFill>
            <a:ln>
              <a:solidFill>
                <a:srgbClr val="1f497d"/>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5" name="矩形 9"/>
            <p:cNvSpPr/>
            <p:nvPr/>
          </p:nvSpPr>
          <p:spPr>
            <a:xfrm>
              <a:off x="6647040" y="1556280"/>
              <a:ext cx="320400" cy="510120"/>
            </a:xfrm>
            <a:prstGeom prst="rect">
              <a:avLst/>
            </a:prstGeom>
            <a:solidFill>
              <a:srgbClr val="4f81bd"/>
            </a:solidFill>
            <a:ln>
              <a:solidFill>
                <a:srgbClr val="1f497d"/>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6" name="矩形 10"/>
            <p:cNvSpPr/>
            <p:nvPr/>
          </p:nvSpPr>
          <p:spPr>
            <a:xfrm>
              <a:off x="7128000" y="1556280"/>
              <a:ext cx="320400" cy="510120"/>
            </a:xfrm>
            <a:prstGeom prst="rect">
              <a:avLst/>
            </a:prstGeom>
            <a:solidFill>
              <a:srgbClr val="4f81bd"/>
            </a:solidFill>
            <a:ln>
              <a:solidFill>
                <a:srgbClr val="1f497d"/>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7" name="矩形 11"/>
            <p:cNvSpPr/>
            <p:nvPr/>
          </p:nvSpPr>
          <p:spPr>
            <a:xfrm>
              <a:off x="7609320" y="1556280"/>
              <a:ext cx="320400" cy="510120"/>
            </a:xfrm>
            <a:prstGeom prst="rect">
              <a:avLst/>
            </a:prstGeom>
            <a:solidFill>
              <a:srgbClr val="4f81bd"/>
            </a:solidFill>
            <a:ln>
              <a:solidFill>
                <a:srgbClr val="1f497d"/>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8" name="矩形 12"/>
            <p:cNvSpPr/>
            <p:nvPr/>
          </p:nvSpPr>
          <p:spPr>
            <a:xfrm>
              <a:off x="8090640" y="1551960"/>
              <a:ext cx="320400" cy="510120"/>
            </a:xfrm>
            <a:prstGeom prst="rect">
              <a:avLst/>
            </a:prstGeom>
            <a:solidFill>
              <a:srgbClr val="4f81bd"/>
            </a:solidFill>
            <a:ln>
              <a:solidFill>
                <a:srgbClr val="1f497d"/>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89" name="矩形 13"/>
            <p:cNvSpPr/>
            <p:nvPr/>
          </p:nvSpPr>
          <p:spPr>
            <a:xfrm>
              <a:off x="8571960" y="1551960"/>
              <a:ext cx="320400" cy="510120"/>
            </a:xfrm>
            <a:prstGeom prst="rect">
              <a:avLst/>
            </a:prstGeom>
            <a:solidFill>
              <a:schemeClr val="accent3"/>
            </a:solidFill>
            <a:ln>
              <a:solidFill>
                <a:srgbClr val="9bbb59">
                  <a:lumMod val="75000"/>
                </a:srgbClr>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90" name="文字方塊 15"/>
            <p:cNvSpPr/>
            <p:nvPr/>
          </p:nvSpPr>
          <p:spPr>
            <a:xfrm>
              <a:off x="4141800" y="2095920"/>
              <a:ext cx="518040" cy="1238040"/>
            </a:xfrm>
            <a:prstGeom prst="rect">
              <a:avLst/>
            </a:prstGeom>
            <a:noFill/>
            <a:ln w="0">
              <a:noFill/>
            </a:ln>
          </p:spPr>
          <p:style>
            <a:lnRef idx="0"/>
            <a:fillRef idx="0"/>
            <a:effectRef idx="0"/>
            <a:fontRef idx="minor"/>
          </p:style>
          <p:txBody>
            <a:bodyPr wrap="none" lIns="45000" rIns="45000" tIns="90000" bIns="90000" anchor="t" vert="eaVert">
              <a:noAutofit/>
            </a:bodyPr>
            <a:p>
              <a:pPr>
                <a:lnSpc>
                  <a:spcPct val="100000"/>
                </a:lnSpc>
              </a:pPr>
              <a:r>
                <a:rPr b="1" lang="zh-TW" sz="2000" strike="noStrike" u="none">
                  <a:solidFill>
                    <a:schemeClr val="dk1"/>
                  </a:solidFill>
                  <a:effectLst/>
                  <a:uFillTx/>
                  <a:latin typeface="微軟正黑體"/>
                  <a:ea typeface="微軟正黑體"/>
                </a:rPr>
                <a:t>英文字母</a:t>
              </a:r>
              <a:endParaRPr b="0" lang="en-US" sz="2000" strike="noStrike" u="none">
                <a:solidFill>
                  <a:srgbClr val="000000"/>
                </a:solidFill>
                <a:effectLst/>
                <a:uFillTx/>
                <a:latin typeface="Arial"/>
              </a:endParaRPr>
            </a:p>
          </p:txBody>
        </p:sp>
        <p:sp>
          <p:nvSpPr>
            <p:cNvPr id="191" name="文字方塊 16"/>
            <p:cNvSpPr/>
            <p:nvPr/>
          </p:nvSpPr>
          <p:spPr>
            <a:xfrm>
              <a:off x="5792400" y="2531160"/>
              <a:ext cx="1461240" cy="442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zh-TW" sz="2000" strike="noStrike" u="none">
                  <a:solidFill>
                    <a:schemeClr val="dk1"/>
                  </a:solidFill>
                  <a:effectLst/>
                  <a:uFillTx/>
                  <a:latin typeface="Arial"/>
                  <a:ea typeface="ＭＳ Ｐゴシック"/>
                </a:rPr>
                <a:t>數字碼</a:t>
              </a:r>
              <a:r>
                <a:rPr b="0" lang="en-US" sz="2000" strike="noStrike" u="none">
                  <a:solidFill>
                    <a:schemeClr val="dk1"/>
                  </a:solidFill>
                  <a:effectLst/>
                  <a:uFillTx/>
                  <a:latin typeface="Arial"/>
                  <a:ea typeface="ＭＳ Ｐゴシック"/>
                </a:rPr>
                <a:t>1~8</a:t>
              </a:r>
              <a:endParaRPr b="0" lang="en-US" sz="2000" strike="noStrike" u="none">
                <a:solidFill>
                  <a:srgbClr val="000000"/>
                </a:solidFill>
                <a:effectLst/>
                <a:uFillTx/>
                <a:latin typeface="Arial"/>
              </a:endParaRPr>
            </a:p>
          </p:txBody>
        </p:sp>
        <p:sp>
          <p:nvSpPr>
            <p:cNvPr id="192" name="文字方塊 17"/>
            <p:cNvSpPr/>
            <p:nvPr/>
          </p:nvSpPr>
          <p:spPr>
            <a:xfrm>
              <a:off x="8473320" y="2095920"/>
              <a:ext cx="518040" cy="954000"/>
            </a:xfrm>
            <a:prstGeom prst="rect">
              <a:avLst/>
            </a:prstGeom>
            <a:noFill/>
            <a:ln w="0">
              <a:noFill/>
            </a:ln>
          </p:spPr>
          <p:style>
            <a:lnRef idx="0"/>
            <a:fillRef idx="0"/>
            <a:effectRef idx="0"/>
            <a:fontRef idx="minor"/>
          </p:style>
          <p:txBody>
            <a:bodyPr wrap="none" lIns="45000" rIns="45000" tIns="90000" bIns="90000" anchor="t" vert="eaVert">
              <a:noAutofit/>
            </a:bodyPr>
            <a:p>
              <a:pPr>
                <a:lnSpc>
                  <a:spcPct val="100000"/>
                </a:lnSpc>
              </a:pPr>
              <a:r>
                <a:rPr b="1" lang="zh-TW" sz="2000" strike="noStrike" u="none">
                  <a:solidFill>
                    <a:schemeClr val="dk1"/>
                  </a:solidFill>
                  <a:effectLst/>
                  <a:uFillTx/>
                  <a:latin typeface="微軟正黑體"/>
                  <a:ea typeface="微軟正黑體"/>
                </a:rPr>
                <a:t>檢查碼</a:t>
              </a:r>
              <a:endParaRPr b="0" lang="en-US" sz="2000" strike="noStrike" u="none">
                <a:solidFill>
                  <a:srgbClr val="000000"/>
                </a:solidFill>
                <a:effectLst/>
                <a:uFillTx/>
                <a:latin typeface="Arial"/>
              </a:endParaRPr>
            </a:p>
          </p:txBody>
        </p:sp>
        <p:sp>
          <p:nvSpPr>
            <p:cNvPr id="193" name="文字方塊 19"/>
            <p:cNvSpPr/>
            <p:nvPr/>
          </p:nvSpPr>
          <p:spPr>
            <a:xfrm>
              <a:off x="4657680" y="2104200"/>
              <a:ext cx="448920" cy="442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*8</a:t>
              </a:r>
              <a:endParaRPr b="0" lang="en-US" sz="2000" strike="noStrike" u="none">
                <a:solidFill>
                  <a:srgbClr val="000000"/>
                </a:solidFill>
                <a:effectLst/>
                <a:uFillTx/>
                <a:latin typeface="Arial"/>
              </a:endParaRPr>
            </a:p>
          </p:txBody>
        </p:sp>
        <p:sp>
          <p:nvSpPr>
            <p:cNvPr id="194" name="文字方塊 20"/>
            <p:cNvSpPr/>
            <p:nvPr/>
          </p:nvSpPr>
          <p:spPr>
            <a:xfrm>
              <a:off x="5140440" y="2104200"/>
              <a:ext cx="448920" cy="442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*7</a:t>
              </a:r>
              <a:endParaRPr b="0" lang="en-US" sz="2000" strike="noStrike" u="none">
                <a:solidFill>
                  <a:srgbClr val="000000"/>
                </a:solidFill>
                <a:effectLst/>
                <a:uFillTx/>
                <a:latin typeface="Arial"/>
              </a:endParaRPr>
            </a:p>
          </p:txBody>
        </p:sp>
        <p:sp>
          <p:nvSpPr>
            <p:cNvPr id="195" name="文字方塊 21"/>
            <p:cNvSpPr/>
            <p:nvPr/>
          </p:nvSpPr>
          <p:spPr>
            <a:xfrm>
              <a:off x="5632200" y="2088000"/>
              <a:ext cx="448920" cy="442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*6</a:t>
              </a:r>
              <a:endParaRPr b="0" lang="en-US" sz="2000" strike="noStrike" u="none">
                <a:solidFill>
                  <a:srgbClr val="000000"/>
                </a:solidFill>
                <a:effectLst/>
                <a:uFillTx/>
                <a:latin typeface="Arial"/>
              </a:endParaRPr>
            </a:p>
          </p:txBody>
        </p:sp>
        <p:sp>
          <p:nvSpPr>
            <p:cNvPr id="196" name="文字方塊 22"/>
            <p:cNvSpPr/>
            <p:nvPr/>
          </p:nvSpPr>
          <p:spPr>
            <a:xfrm>
              <a:off x="6114960" y="2088000"/>
              <a:ext cx="448920" cy="442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*5</a:t>
              </a:r>
              <a:endParaRPr b="0" lang="en-US" sz="2000" strike="noStrike" u="none">
                <a:solidFill>
                  <a:srgbClr val="000000"/>
                </a:solidFill>
                <a:effectLst/>
                <a:uFillTx/>
                <a:latin typeface="Arial"/>
              </a:endParaRPr>
            </a:p>
          </p:txBody>
        </p:sp>
        <p:sp>
          <p:nvSpPr>
            <p:cNvPr id="197" name="文字方塊 23"/>
            <p:cNvSpPr/>
            <p:nvPr/>
          </p:nvSpPr>
          <p:spPr>
            <a:xfrm>
              <a:off x="6564240" y="2088000"/>
              <a:ext cx="448920" cy="442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*4</a:t>
              </a:r>
              <a:endParaRPr b="0" lang="en-US" sz="2000" strike="noStrike" u="none">
                <a:solidFill>
                  <a:srgbClr val="000000"/>
                </a:solidFill>
                <a:effectLst/>
                <a:uFillTx/>
                <a:latin typeface="Arial"/>
              </a:endParaRPr>
            </a:p>
          </p:txBody>
        </p:sp>
        <p:sp>
          <p:nvSpPr>
            <p:cNvPr id="198" name="文字方塊 24"/>
            <p:cNvSpPr/>
            <p:nvPr/>
          </p:nvSpPr>
          <p:spPr>
            <a:xfrm>
              <a:off x="7047000" y="2088000"/>
              <a:ext cx="448920" cy="442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*3</a:t>
              </a:r>
              <a:endParaRPr b="0" lang="en-US" sz="2000" strike="noStrike" u="none">
                <a:solidFill>
                  <a:srgbClr val="000000"/>
                </a:solidFill>
                <a:effectLst/>
                <a:uFillTx/>
                <a:latin typeface="Arial"/>
              </a:endParaRPr>
            </a:p>
          </p:txBody>
        </p:sp>
        <p:sp>
          <p:nvSpPr>
            <p:cNvPr id="199" name="文字方塊 25"/>
            <p:cNvSpPr/>
            <p:nvPr/>
          </p:nvSpPr>
          <p:spPr>
            <a:xfrm>
              <a:off x="7539840" y="2088000"/>
              <a:ext cx="448920" cy="442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*2</a:t>
              </a:r>
              <a:endParaRPr b="0" lang="en-US" sz="2000" strike="noStrike" u="none">
                <a:solidFill>
                  <a:srgbClr val="000000"/>
                </a:solidFill>
                <a:effectLst/>
                <a:uFillTx/>
                <a:latin typeface="Arial"/>
              </a:endParaRPr>
            </a:p>
          </p:txBody>
        </p:sp>
        <p:sp>
          <p:nvSpPr>
            <p:cNvPr id="200" name="文字方塊 26"/>
            <p:cNvSpPr/>
            <p:nvPr/>
          </p:nvSpPr>
          <p:spPr>
            <a:xfrm>
              <a:off x="8022600" y="2088000"/>
              <a:ext cx="448920" cy="442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*1</a:t>
              </a:r>
              <a:endParaRPr b="0" lang="en-US" sz="2000" strike="noStrike" u="none">
                <a:solidFill>
                  <a:srgbClr val="000000"/>
                </a:solidFill>
                <a:effectLst/>
                <a:uFillTx/>
                <a:latin typeface="Arial"/>
              </a:endParaRPr>
            </a:p>
          </p:txBody>
        </p:sp>
        <p:sp>
          <p:nvSpPr>
            <p:cNvPr id="201" name="文字方塊 27"/>
            <p:cNvSpPr/>
            <p:nvPr/>
          </p:nvSpPr>
          <p:spPr>
            <a:xfrm>
              <a:off x="4038480" y="3254760"/>
              <a:ext cx="1474920" cy="7837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solidFill>
                  <a:effectLst/>
                  <a:uFillTx/>
                  <a:latin typeface="Arial"/>
                  <a:ea typeface="ＭＳ Ｐゴシック"/>
                </a:rPr>
                <a:t>X</a:t>
              </a:r>
              <a:r>
                <a:rPr b="0" lang="en-US" sz="1200" strike="noStrike" u="none">
                  <a:solidFill>
                    <a:schemeClr val="dk1"/>
                  </a:solidFill>
                  <a:effectLst/>
                  <a:uFillTx/>
                  <a:latin typeface="Arial"/>
                  <a:ea typeface="ＭＳ Ｐゴシック"/>
                </a:rPr>
                <a:t>1</a:t>
              </a:r>
              <a:r>
                <a:rPr b="0" lang="en-US" sz="2000" strike="noStrike" u="none">
                  <a:solidFill>
                    <a:schemeClr val="dk1"/>
                  </a:solidFill>
                  <a:effectLst/>
                  <a:uFillTx/>
                  <a:latin typeface="Arial"/>
                  <a:ea typeface="ＭＳ Ｐゴシック"/>
                </a:rPr>
                <a:t> X</a:t>
              </a:r>
              <a:r>
                <a:rPr b="0" lang="en-US" sz="1200" strike="noStrike" u="none">
                  <a:solidFill>
                    <a:schemeClr val="dk1"/>
                  </a:solidFill>
                  <a:effectLst/>
                  <a:uFillTx/>
                  <a:latin typeface="Arial"/>
                  <a:ea typeface="ＭＳ Ｐゴシック"/>
                </a:rPr>
                <a:t>2</a:t>
              </a:r>
              <a:endParaRPr b="0" lang="en-US" sz="12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Arial"/>
                  <a:ea typeface="ＭＳ Ｐゴシック"/>
                </a:rPr>
                <a:t>X</a:t>
              </a:r>
              <a:r>
                <a:rPr b="0" lang="en-US" sz="1200" strike="noStrike" u="none">
                  <a:solidFill>
                    <a:schemeClr val="dk1"/>
                  </a:solidFill>
                  <a:effectLst/>
                  <a:uFillTx/>
                  <a:latin typeface="Arial"/>
                  <a:ea typeface="ＭＳ Ｐゴシック"/>
                </a:rPr>
                <a:t>1</a:t>
              </a:r>
              <a:r>
                <a:rPr b="0" lang="en-US" sz="2000" strike="noStrike" u="none">
                  <a:solidFill>
                    <a:schemeClr val="dk1"/>
                  </a:solidFill>
                  <a:effectLst/>
                  <a:uFillTx/>
                  <a:latin typeface="Arial"/>
                  <a:ea typeface="ＭＳ Ｐゴシック"/>
                </a:rPr>
                <a:t>*1+ X</a:t>
              </a:r>
              <a:r>
                <a:rPr b="0" lang="en-US" sz="1200" strike="noStrike" u="none">
                  <a:solidFill>
                    <a:schemeClr val="dk1"/>
                  </a:solidFill>
                  <a:effectLst/>
                  <a:uFillTx/>
                  <a:latin typeface="Arial"/>
                  <a:ea typeface="ＭＳ Ｐゴシック"/>
                </a:rPr>
                <a:t>2</a:t>
              </a:r>
              <a:r>
                <a:rPr b="0" lang="en-US" sz="2000" strike="noStrike" u="none">
                  <a:solidFill>
                    <a:schemeClr val="dk1"/>
                  </a:solidFill>
                  <a:effectLst/>
                  <a:uFillTx/>
                  <a:latin typeface="Arial"/>
                  <a:ea typeface="ＭＳ Ｐゴシック"/>
                </a:rPr>
                <a:t>*9</a:t>
              </a:r>
              <a:endParaRPr b="0" lang="en-US" sz="2000" strike="noStrike" u="none">
                <a:solidFill>
                  <a:srgbClr val="000000"/>
                </a:solidFill>
                <a:effectLst/>
                <a:uFillTx/>
                <a:latin typeface="Arial"/>
              </a:endParaRPr>
            </a:p>
          </p:txBody>
        </p:sp>
      </p:grpSp>
      <p:sp>
        <p:nvSpPr>
          <p:cNvPr id="202" name="文字方塊 29"/>
          <p:cNvSpPr/>
          <p:nvPr/>
        </p:nvSpPr>
        <p:spPr>
          <a:xfrm>
            <a:off x="2816280" y="4258080"/>
            <a:ext cx="6327000" cy="144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zh-TW" sz="2200" strike="noStrike" u="none">
                <a:solidFill>
                  <a:schemeClr val="dk1"/>
                </a:solidFill>
                <a:effectLst/>
                <a:uFillTx/>
                <a:latin typeface="微軟正黑體"/>
                <a:ea typeface="微軟正黑體"/>
              </a:rPr>
              <a:t>例</a:t>
            </a:r>
            <a:r>
              <a:rPr b="1" lang="en-US" sz="2200" strike="noStrike" u="none">
                <a:solidFill>
                  <a:schemeClr val="dk1"/>
                </a:solidFill>
                <a:effectLst/>
                <a:uFillTx/>
                <a:latin typeface="微軟正黑體"/>
                <a:ea typeface="微軟正黑體"/>
              </a:rPr>
              <a:t>: A12345678?</a:t>
            </a:r>
            <a:endParaRPr b="0" lang="en-US" sz="2200" strike="noStrike" u="none">
              <a:solidFill>
                <a:srgbClr val="000000"/>
              </a:solidFill>
              <a:effectLst/>
              <a:uFillTx/>
              <a:latin typeface="Arial"/>
            </a:endParaRPr>
          </a:p>
          <a:p>
            <a:pPr>
              <a:lnSpc>
                <a:spcPct val="100000"/>
              </a:lnSpc>
            </a:pPr>
            <a:r>
              <a:rPr b="1" lang="zh-TW" sz="2200" strike="noStrike" u="none">
                <a:solidFill>
                  <a:schemeClr val="dk1"/>
                </a:solidFill>
                <a:effectLst/>
                <a:uFillTx/>
                <a:latin typeface="微軟正黑體"/>
                <a:ea typeface="微軟正黑體"/>
              </a:rPr>
              <a:t>總和 </a:t>
            </a:r>
            <a:r>
              <a:rPr b="1" lang="en-US" sz="2200" strike="noStrike" u="none">
                <a:solidFill>
                  <a:schemeClr val="dk1"/>
                </a:solidFill>
                <a:effectLst/>
                <a:uFillTx/>
                <a:latin typeface="微軟正黑體"/>
                <a:ea typeface="微軟正黑體"/>
              </a:rPr>
              <a:t>= 1*1+0*9+1*8+2*7+3*6+4*5+5*4+6*3</a:t>
            </a:r>
            <a:endParaRPr b="0" lang="en-US" sz="2200" strike="noStrike" u="none">
              <a:solidFill>
                <a:srgbClr val="000000"/>
              </a:solidFill>
              <a:effectLst/>
              <a:uFillTx/>
              <a:latin typeface="Arial"/>
            </a:endParaRPr>
          </a:p>
          <a:p>
            <a:pPr>
              <a:lnSpc>
                <a:spcPct val="100000"/>
              </a:lnSpc>
            </a:pPr>
            <a:r>
              <a:rPr b="1" lang="en-US" sz="2200" strike="noStrike" u="none">
                <a:solidFill>
                  <a:schemeClr val="dk1"/>
                </a:solidFill>
                <a:effectLst/>
                <a:uFillTx/>
                <a:latin typeface="微軟正黑體"/>
                <a:ea typeface="微軟正黑體"/>
              </a:rPr>
              <a:t>	</a:t>
            </a:r>
            <a:r>
              <a:rPr b="1" lang="en-US" sz="2200" strike="noStrike" u="none">
                <a:solidFill>
                  <a:schemeClr val="dk1"/>
                </a:solidFill>
                <a:effectLst/>
                <a:uFillTx/>
                <a:latin typeface="微軟正黑體"/>
                <a:ea typeface="微軟正黑體"/>
              </a:rPr>
              <a:t>+7*2+8*1=121</a:t>
            </a:r>
            <a:endParaRPr b="0" lang="en-US" sz="2200" strike="noStrike" u="none">
              <a:solidFill>
                <a:srgbClr val="000000"/>
              </a:solidFill>
              <a:effectLst/>
              <a:uFillTx/>
              <a:latin typeface="Arial"/>
            </a:endParaRPr>
          </a:p>
          <a:p>
            <a:pPr>
              <a:lnSpc>
                <a:spcPct val="100000"/>
              </a:lnSpc>
            </a:pPr>
            <a:r>
              <a:rPr b="1" lang="zh-TW" sz="2200" strike="noStrike" u="none">
                <a:solidFill>
                  <a:schemeClr val="dk1"/>
                </a:solidFill>
                <a:effectLst/>
                <a:uFillTx/>
                <a:latin typeface="微軟正黑體"/>
                <a:ea typeface="微軟正黑體"/>
              </a:rPr>
              <a:t>距離</a:t>
            </a:r>
            <a:r>
              <a:rPr b="1" lang="en-US" sz="2200" strike="noStrike" u="none">
                <a:solidFill>
                  <a:schemeClr val="dk1"/>
                </a:solidFill>
                <a:effectLst/>
                <a:uFillTx/>
                <a:latin typeface="微軟正黑體"/>
                <a:ea typeface="微軟正黑體"/>
              </a:rPr>
              <a:t>10</a:t>
            </a:r>
            <a:r>
              <a:rPr b="1" lang="zh-TW" sz="2200" strike="noStrike" u="none">
                <a:solidFill>
                  <a:schemeClr val="dk1"/>
                </a:solidFill>
                <a:effectLst/>
                <a:uFillTx/>
                <a:latin typeface="微軟正黑體"/>
                <a:ea typeface="微軟正黑體"/>
              </a:rPr>
              <a:t>的倍數</a:t>
            </a:r>
            <a:r>
              <a:rPr b="1" lang="en-US" sz="2200" strike="noStrike" u="none">
                <a:solidFill>
                  <a:schemeClr val="dk1"/>
                </a:solidFill>
                <a:effectLst/>
                <a:uFillTx/>
                <a:latin typeface="微軟正黑體"/>
                <a:ea typeface="微軟正黑體"/>
              </a:rPr>
              <a:t>(130)</a:t>
            </a:r>
            <a:r>
              <a:rPr b="1" lang="zh-TW" sz="2200" strike="noStrike" u="none">
                <a:solidFill>
                  <a:schemeClr val="dk1"/>
                </a:solidFill>
                <a:effectLst/>
                <a:uFillTx/>
                <a:latin typeface="微軟正黑體"/>
                <a:ea typeface="微軟正黑體"/>
              </a:rPr>
              <a:t>差</a:t>
            </a:r>
            <a:r>
              <a:rPr b="1" lang="en-US" sz="2200" strike="noStrike" u="none">
                <a:solidFill>
                  <a:schemeClr val="dk1"/>
                </a:solidFill>
                <a:effectLst/>
                <a:uFillTx/>
                <a:latin typeface="微軟正黑體"/>
                <a:ea typeface="微軟正黑體"/>
              </a:rPr>
              <a:t>9</a:t>
            </a:r>
            <a:r>
              <a:rPr b="1" lang="zh-TW" sz="2200" strike="noStrike" u="none">
                <a:solidFill>
                  <a:schemeClr val="dk1"/>
                </a:solidFill>
                <a:effectLst/>
                <a:uFillTx/>
                <a:latin typeface="微軟正黑體"/>
                <a:ea typeface="微軟正黑體"/>
              </a:rPr>
              <a:t>，所以 </a:t>
            </a:r>
            <a:r>
              <a:rPr b="1" lang="en-US" sz="2200" strike="noStrike" u="none">
                <a:solidFill>
                  <a:schemeClr val="dk1"/>
                </a:solidFill>
                <a:effectLst/>
                <a:uFillTx/>
                <a:latin typeface="微軟正黑體"/>
                <a:ea typeface="微軟正黑體"/>
              </a:rPr>
              <a:t>?=9</a:t>
            </a:r>
            <a:endParaRPr b="0" lang="en-US" sz="2200" strike="noStrike" u="none">
              <a:solidFill>
                <a:srgbClr val="000000"/>
              </a:solidFill>
              <a:effectLst/>
              <a:uFillTx/>
              <a:latin typeface="Arial"/>
            </a:endParaRPr>
          </a:p>
        </p:txBody>
      </p:sp>
      <p:pic>
        <p:nvPicPr>
          <p:cNvPr id="203" name="Picture 3" descr="冷知識揭秘／絕版44年！為何身分證字母獨缺「Ｙ」？ | 生活| 三立新聞網SETN.COM"/>
          <p:cNvPicPr/>
          <p:nvPr/>
        </p:nvPicPr>
        <p:blipFill>
          <a:blip r:embed="rId1"/>
          <a:stretch/>
        </p:blipFill>
        <p:spPr>
          <a:xfrm>
            <a:off x="253440" y="3195360"/>
            <a:ext cx="2545200" cy="298944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文字方塊 3"/>
          <p:cNvSpPr/>
          <p:nvPr/>
        </p:nvSpPr>
        <p:spPr>
          <a:xfrm>
            <a:off x="1143000" y="2971800"/>
            <a:ext cx="7695720" cy="36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sng">
                <a:solidFill>
                  <a:schemeClr val="dk1"/>
                </a:solidFill>
                <a:effectLst/>
                <a:uFillTx/>
                <a:latin typeface="Arial"/>
                <a:ea typeface="ＭＳ Ｐゴシック"/>
                <a:hlinkClick r:id="rId1"/>
              </a:rPr>
              <a:t>https://youtube.com/shorts/ZEo9C0xPiXs?si=8E8pYya53AC-icNu</a:t>
            </a:r>
            <a:endParaRPr b="0" lang="en-US" sz="1800" strike="noStrike" u="none">
              <a:solidFill>
                <a:srgbClr val="000000"/>
              </a:solidFill>
              <a:effectLst/>
              <a:uFillTx/>
              <a:latin typeface="Arial"/>
            </a:endParaRPr>
          </a:p>
        </p:txBody>
      </p:sp>
      <p:sp>
        <p:nvSpPr>
          <p:cNvPr id="205" name="文字方塊 1"/>
          <p:cNvSpPr/>
          <p:nvPr/>
        </p:nvSpPr>
        <p:spPr>
          <a:xfrm>
            <a:off x="1132200" y="3505320"/>
            <a:ext cx="5842440" cy="36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sng">
                <a:solidFill>
                  <a:schemeClr val="dk1"/>
                </a:solidFill>
                <a:effectLst/>
                <a:uFillTx/>
                <a:latin typeface="Arial"/>
                <a:ea typeface="ＭＳ Ｐゴシック"/>
                <a:hlinkClick r:id="rId2"/>
              </a:rPr>
              <a:t>https://youtu.be/pCoey5t8B6E?si=xhGZWqm6f1o-w4Lf</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304920" y="27720"/>
            <a:ext cx="8457840" cy="111492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File Processing Systems and Databases</a:t>
            </a:r>
            <a:r>
              <a:rPr b="0" lang="en-US" sz="3600" strike="noStrike" u="none">
                <a:solidFill>
                  <a:srgbClr val="f05523"/>
                </a:solidFill>
                <a:effectLst/>
                <a:uFillTx/>
                <a:latin typeface="Arial"/>
                <a:ea typeface="Verdana"/>
              </a:rPr>
              <a:t> </a:t>
            </a:r>
            <a:r>
              <a:rPr b="0" lang="en-US" sz="3600" strike="noStrike" u="none">
                <a:solidFill>
                  <a:schemeClr val="lt1"/>
                </a:solidFill>
                <a:effectLst/>
                <a:uFillTx/>
                <a:latin typeface="Arial"/>
                <a:ea typeface="Verdana"/>
              </a:rPr>
              <a:t>( 1 of 6)</a:t>
            </a:r>
            <a:endParaRPr b="0" lang="en-US" sz="3600" strike="noStrike" u="none">
              <a:solidFill>
                <a:schemeClr val="dk1"/>
              </a:solidFill>
              <a:effectLst/>
              <a:uFillTx/>
              <a:latin typeface="Arial"/>
            </a:endParaRPr>
          </a:p>
        </p:txBody>
      </p:sp>
      <p:sp>
        <p:nvSpPr>
          <p:cNvPr id="207" name="PlaceHolder 2"/>
          <p:cNvSpPr>
            <a:spLocks noGrp="1"/>
          </p:cNvSpPr>
          <p:nvPr>
            <p:ph/>
          </p:nvPr>
        </p:nvSpPr>
        <p:spPr>
          <a:xfrm>
            <a:off x="228600" y="1189080"/>
            <a:ext cx="8762760" cy="498276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File processing system</a:t>
            </a:r>
            <a:endParaRPr b="0" lang="en-US" sz="28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Each department has its own set of files</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Redundant data</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Isolated data</a:t>
            </a:r>
            <a:r>
              <a:rPr b="0" lang="en-US" sz="2400" strike="noStrike" u="none">
                <a:solidFill>
                  <a:schemeClr val="dk1"/>
                </a:solidFill>
                <a:effectLst/>
                <a:uFillTx/>
                <a:latin typeface="Arial"/>
                <a:ea typeface="Verdana"/>
              </a:rPr>
              <a:t> – Data Silos</a:t>
            </a:r>
            <a:endParaRPr b="0" lang="en-US" sz="24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Database approach</a:t>
            </a:r>
            <a:endParaRPr b="0" lang="en-US" sz="28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Programs and users share data</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Reduced data redundancy</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Improved data integrity (</a:t>
            </a:r>
            <a:r>
              <a:rPr b="0" lang="zh-TW" sz="2400" strike="noStrike" u="none">
                <a:solidFill>
                  <a:schemeClr val="dk1"/>
                </a:solidFill>
                <a:effectLst/>
                <a:uFillTx/>
                <a:latin typeface="Arial"/>
                <a:ea typeface="Verdana"/>
              </a:rPr>
              <a:t>完整性</a:t>
            </a:r>
            <a:r>
              <a:rPr b="0" lang="en-US" sz="2400" strike="noStrike" u="none">
                <a:solidFill>
                  <a:schemeClr val="dk1"/>
                </a:solidFill>
                <a:effectLst/>
                <a:uFillTx/>
                <a:latin typeface="Arial"/>
                <a:ea typeface="Verdana"/>
              </a:rPr>
              <a:t>)</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Shared data</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Easier access</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Reduced development time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09" name="Picture 2" descr=""/>
          <p:cNvPicPr/>
          <p:nvPr/>
        </p:nvPicPr>
        <p:blipFill>
          <a:blip r:embed="rId1"/>
          <a:stretch/>
        </p:blipFill>
        <p:spPr>
          <a:xfrm>
            <a:off x="1080" y="1333440"/>
            <a:ext cx="9142560" cy="4647960"/>
          </a:xfrm>
          <a:prstGeom prst="rect">
            <a:avLst/>
          </a:prstGeom>
          <a:noFill/>
          <a:ln w="0">
            <a:noFill/>
          </a:ln>
        </p:spPr>
      </p:pic>
      <p:sp>
        <p:nvSpPr>
          <p:cNvPr id="210" name="文字方塊 6"/>
          <p:cNvSpPr/>
          <p:nvPr/>
        </p:nvSpPr>
        <p:spPr>
          <a:xfrm>
            <a:off x="810360" y="291600"/>
            <a:ext cx="8076960" cy="584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3200" strike="noStrike" u="none">
                <a:solidFill>
                  <a:schemeClr val="lt1"/>
                </a:solidFill>
                <a:effectLst/>
                <a:uFillTx/>
                <a:latin typeface="Arial"/>
                <a:ea typeface="ＭＳ Ｐゴシック"/>
              </a:rPr>
              <a:t>DBMS: DataBase Management System</a:t>
            </a:r>
            <a:endParaRPr b="0" lang="en-US" sz="3200" strike="noStrike" u="none">
              <a:solidFill>
                <a:srgbClr val="000000"/>
              </a:solidFill>
              <a:effectLst/>
              <a:uFillTx/>
              <a:latin typeface="Arial"/>
            </a:endParaRPr>
          </a:p>
        </p:txBody>
      </p:sp>
    </p:spTree>
  </p:cSld>
  <p:transition>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Picture 2" descr="&quot;A figure shows two illustrations. &#10;&#10;The first illustration titled, “File Processing Example,” shows two database icons. &#10;&#10;The icon on the left reads as follows: &#10;Schedule of Classes file: Semester Code, Class Code, Class Section, Days, Times, Location, Current Enrollment, Maximum Enrollment, Instructor ID, First Name, Last Name, Extension, Office, Email Address. &#10;The icon on the right, reads as follows: &#10;Instructor File: Instructor ID, First Name, Last Name, Extension, Office, Email Address. The following elements on both the sides are highlighted and connected with a two-way arrow with text reading “duplicated data.” They are: Instructor ID, First Name, Last Name, Extension, Office, and Email Address.&#10;&#10;The second illustration titled, “Database Example,” shows a database icon reading Schedule of classes files: Semester Code, Class Code, Class Section, Days, Times, Location, Current Enrollment, Maximum Enrollment, Instructor ID connected to another database icon reading, Instructor File: Instructor ID, First Name, Last Name, Extension, Office, Email Address. The “Instructor ID” on the both the sides are highlighted and are connected by a two-way arrow with text reading, “only instructor ID is duplicated.&quot;"/>
          <p:cNvPicPr/>
          <p:nvPr/>
        </p:nvPicPr>
        <p:blipFill>
          <a:blip r:embed="rId1"/>
          <a:stretch/>
        </p:blipFill>
        <p:spPr>
          <a:xfrm>
            <a:off x="1098360" y="0"/>
            <a:ext cx="5759280" cy="5393160"/>
          </a:xfrm>
          <a:prstGeom prst="rect">
            <a:avLst/>
          </a:prstGeom>
          <a:noFill/>
          <a:ln w="0">
            <a:noFill/>
          </a:ln>
        </p:spPr>
      </p:pic>
      <p:sp>
        <p:nvSpPr>
          <p:cNvPr id="212" name="PlaceHolder 1"/>
          <p:cNvSpPr>
            <a:spLocks noGrp="1"/>
          </p:cNvSpPr>
          <p:nvPr>
            <p:ph/>
          </p:nvPr>
        </p:nvSpPr>
        <p:spPr>
          <a:xfrm>
            <a:off x="219240" y="5410080"/>
            <a:ext cx="8915040" cy="98136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1" lang="en-US" sz="1400" strike="noStrike" u="none">
                <a:solidFill>
                  <a:schemeClr val="dk1"/>
                </a:solidFill>
                <a:effectLst/>
                <a:uFillTx/>
                <a:latin typeface="Arial"/>
                <a:ea typeface="Verdana"/>
              </a:rPr>
              <a:t>Figure 11-6 </a:t>
            </a:r>
            <a:r>
              <a:rPr b="0" lang="en-US" sz="1400" strike="noStrike" u="none">
                <a:solidFill>
                  <a:schemeClr val="dk1"/>
                </a:solidFill>
                <a:effectLst/>
                <a:uFillTx/>
                <a:latin typeface="Arial"/>
                <a:ea typeface="Verdana"/>
              </a:rPr>
              <a:t>With file processing, both files contain all six instructor data fields. With a database, only the Instructor file contains the First Name, Last Name, Extension, Office, and Email Address fields. Other files, such as the Schedule of Classes file, contain only the Instructor ID — which links to the Instructor file when instructor data is needed.</a:t>
            </a:r>
            <a:endParaRPr b="0" lang="en-US" sz="1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Objectives Overview </a:t>
            </a:r>
            <a:endParaRPr b="0" lang="en-US" sz="3600" strike="noStrike" u="none">
              <a:solidFill>
                <a:schemeClr val="dk1"/>
              </a:solidFill>
              <a:effectLst/>
              <a:uFillTx/>
              <a:latin typeface="Arial"/>
            </a:endParaRPr>
          </a:p>
        </p:txBody>
      </p:sp>
      <p:sp>
        <p:nvSpPr>
          <p:cNvPr id="143"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Databases, Data, and Information</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File Processing Systems and Databases</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Database Management Systems (DBMS)</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System Development</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Application Development Languages</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380880" y="27720"/>
            <a:ext cx="861012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File Processing Systems and Databases</a:t>
            </a:r>
            <a:r>
              <a:rPr b="0" lang="en-US" sz="3600" strike="noStrike" u="none">
                <a:solidFill>
                  <a:srgbClr val="f05523"/>
                </a:solidFill>
                <a:effectLst/>
                <a:uFillTx/>
                <a:latin typeface="Arial"/>
                <a:ea typeface="Verdana"/>
              </a:rPr>
              <a:t> </a:t>
            </a:r>
            <a:r>
              <a:rPr b="0" lang="en-US" sz="3600" strike="noStrike" u="none">
                <a:solidFill>
                  <a:schemeClr val="lt1"/>
                </a:solidFill>
                <a:effectLst/>
                <a:uFillTx/>
                <a:latin typeface="Arial"/>
                <a:ea typeface="Verdana"/>
              </a:rPr>
              <a:t>( 3 of 6)</a:t>
            </a:r>
            <a:endParaRPr b="0" lang="en-US" sz="3600" strike="noStrike" u="none">
              <a:solidFill>
                <a:schemeClr val="dk1"/>
              </a:solidFill>
              <a:effectLst/>
              <a:uFillTx/>
              <a:latin typeface="Arial"/>
            </a:endParaRPr>
          </a:p>
        </p:txBody>
      </p:sp>
      <p:sp>
        <p:nvSpPr>
          <p:cNvPr id="214"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Disadvantages of a database approach</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Can be more complex than a file processing system</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Require more memory and processing power</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Data can be more vulnerable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80880" y="27720"/>
            <a:ext cx="85644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File Processing Systems and Databases</a:t>
            </a:r>
            <a:r>
              <a:rPr b="0" lang="en-US" sz="3600" strike="noStrike" u="none">
                <a:solidFill>
                  <a:srgbClr val="f05523"/>
                </a:solidFill>
                <a:effectLst/>
                <a:uFillTx/>
                <a:latin typeface="Arial"/>
                <a:ea typeface="Verdana"/>
              </a:rPr>
              <a:t> </a:t>
            </a:r>
            <a:r>
              <a:rPr b="0" lang="en-US" sz="3600" strike="noStrike" u="none">
                <a:solidFill>
                  <a:schemeClr val="lt1"/>
                </a:solidFill>
                <a:effectLst/>
                <a:uFillTx/>
                <a:latin typeface="Arial"/>
                <a:ea typeface="Verdana"/>
              </a:rPr>
              <a:t>( 4 of 6)</a:t>
            </a:r>
            <a:endParaRPr b="0" lang="en-US" sz="3600" strike="noStrike" u="none">
              <a:solidFill>
                <a:schemeClr val="dk1"/>
              </a:solidFill>
              <a:effectLst/>
              <a:uFillTx/>
              <a:latin typeface="Arial"/>
            </a:endParaRPr>
          </a:p>
        </p:txBody>
      </p:sp>
      <p:sp>
        <p:nvSpPr>
          <p:cNvPr id="216"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Web databases offer information about:</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Jobs</a:t>
            </a:r>
            <a:r>
              <a:rPr b="0" lang="en-US" sz="2400" strike="noStrike" u="none">
                <a:solidFill>
                  <a:schemeClr val="dk1"/>
                </a:solidFill>
                <a:effectLst/>
                <a:uFillTx/>
                <a:latin typeface="Arial"/>
                <a:ea typeface="Verdana"/>
              </a:rPr>
              <a:t> (e.g.104</a:t>
            </a:r>
            <a:r>
              <a:rPr b="0" lang="zh-TW" sz="2400" strike="noStrike" u="none">
                <a:solidFill>
                  <a:schemeClr val="dk1"/>
                </a:solidFill>
                <a:effectLst/>
                <a:uFillTx/>
                <a:latin typeface="Arial"/>
                <a:ea typeface="Verdana"/>
              </a:rPr>
              <a:t>人力銀行</a:t>
            </a:r>
            <a:r>
              <a:rPr b="0" lang="en-US" sz="2400" strike="noStrike" u="none">
                <a:solidFill>
                  <a:schemeClr val="dk1"/>
                </a:solidFill>
                <a:effectLst/>
                <a:uFillTx/>
                <a:latin typeface="Arial"/>
                <a:ea typeface="Verdana"/>
              </a:rPr>
              <a:t>)</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Travel (e.g. booking.com)</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Destinations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Television programming</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Photos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Movies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Videos (e.g. youtube)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Local and national weather</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Sporting events (e.g. espn)</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Legislative information</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900000" y="228600"/>
            <a:ext cx="7710120" cy="1089720"/>
          </a:xfrm>
          <a:prstGeom prst="rect">
            <a:avLst/>
          </a:prstGeom>
          <a:noFill/>
          <a:ln w="0">
            <a:noFill/>
          </a:ln>
        </p:spPr>
        <p:txBody>
          <a:bodyPr numCol="1" spcCol="0" lIns="91440" rIns="91440" tIns="45720" bIns="45720" anchor="ctr">
            <a:normAutofit lnSpcReduction="9999"/>
          </a:bodyPr>
          <a:p>
            <a:pPr indent="0" algn="ctr">
              <a:lnSpc>
                <a:spcPct val="100000"/>
              </a:lnSpc>
              <a:buNone/>
            </a:pPr>
            <a:r>
              <a:rPr b="0" lang="en-US" sz="3600" strike="noStrike" u="none">
                <a:solidFill>
                  <a:schemeClr val="dk1"/>
                </a:solidFill>
                <a:effectLst/>
                <a:uFillTx/>
                <a:latin typeface="Arial"/>
              </a:rPr>
              <a:t>File Processing Systems and Databases</a:t>
            </a:r>
            <a:r>
              <a:rPr b="0" lang="en-US" sz="3600" strike="noStrike" u="none">
                <a:solidFill>
                  <a:srgbClr val="f05523"/>
                </a:solidFill>
                <a:effectLst/>
                <a:uFillTx/>
                <a:latin typeface="Arial"/>
              </a:rPr>
              <a:t> </a:t>
            </a:r>
            <a:r>
              <a:rPr b="0" lang="en-US" sz="3600" strike="noStrike" u="none">
                <a:solidFill>
                  <a:schemeClr val="dk1"/>
                </a:solidFill>
                <a:effectLst/>
                <a:uFillTx/>
                <a:latin typeface="Arial"/>
              </a:rPr>
              <a:t>( 5 of 6)</a:t>
            </a:r>
            <a:endParaRPr b="0" lang="en-US" sz="3600" strike="noStrike" u="none">
              <a:solidFill>
                <a:schemeClr val="dk1"/>
              </a:solidFill>
              <a:effectLst/>
              <a:uFillTx/>
              <a:latin typeface="Arial"/>
            </a:endParaRPr>
          </a:p>
        </p:txBody>
      </p:sp>
      <p:pic>
        <p:nvPicPr>
          <p:cNvPr id="218" name="Picture 2" descr="A screenshot shows a File processing database with various types of charts like a pie chart and bar charts displayed."/>
          <p:cNvPicPr/>
          <p:nvPr/>
        </p:nvPicPr>
        <p:blipFill>
          <a:blip r:embed="rId1"/>
          <a:stretch/>
        </p:blipFill>
        <p:spPr>
          <a:xfrm>
            <a:off x="0" y="1295280"/>
            <a:ext cx="9171000" cy="518112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20"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21"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22" name="Picture 2" descr=""/>
          <p:cNvPicPr/>
          <p:nvPr/>
        </p:nvPicPr>
        <p:blipFill>
          <a:blip r:embed="rId1"/>
          <a:stretch/>
        </p:blipFill>
        <p:spPr>
          <a:xfrm>
            <a:off x="152280" y="51840"/>
            <a:ext cx="7324200" cy="6829200"/>
          </a:xfrm>
          <a:prstGeom prst="rect">
            <a:avLst/>
          </a:prstGeom>
          <a:noFill/>
          <a:ln w="0">
            <a:noFill/>
          </a:ln>
        </p:spPr>
      </p:pic>
    </p:spTree>
  </p:cSld>
  <p:transition>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rPr>
              <a:t>Data creep </a:t>
            </a:r>
            <a:r>
              <a:rPr b="1" lang="zh-TW" sz="3600" strike="noStrike" u="none">
                <a:solidFill>
                  <a:schemeClr val="lt1"/>
                </a:solidFill>
                <a:effectLst/>
                <a:uFillTx/>
                <a:latin typeface="微軟正黑體"/>
                <a:ea typeface="微軟正黑體"/>
              </a:rPr>
              <a:t>資料蔓延</a:t>
            </a:r>
            <a:endParaRPr b="0" lang="en-US" sz="3600" strike="noStrike" u="none">
              <a:solidFill>
                <a:schemeClr val="dk1"/>
              </a:solidFill>
              <a:effectLst/>
              <a:uFillTx/>
              <a:latin typeface="Arial"/>
            </a:endParaRPr>
          </a:p>
        </p:txBody>
      </p:sp>
      <p:sp>
        <p:nvSpPr>
          <p:cNvPr id="224"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Unintentional Collection</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Over-Retention</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Scope Expansion</a:t>
            </a:r>
            <a:endParaRPr b="0" lang="en-US" sz="2600" strike="noStrike" u="none">
              <a:solidFill>
                <a:schemeClr val="dk1"/>
              </a:solidFill>
              <a:effectLst/>
              <a:uFillTx/>
              <a:latin typeface="Arial"/>
            </a:endParaRPr>
          </a:p>
        </p:txBody>
      </p:sp>
      <p:sp>
        <p:nvSpPr>
          <p:cNvPr id="225"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spTree>
  </p:cSld>
  <p:transition>
    <p:fade/>
  </p:transition>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27"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28"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29" name="Picture 2" descr=""/>
          <p:cNvPicPr/>
          <p:nvPr/>
        </p:nvPicPr>
        <p:blipFill>
          <a:blip r:embed="rId1"/>
          <a:stretch/>
        </p:blipFill>
        <p:spPr>
          <a:xfrm>
            <a:off x="4320" y="0"/>
            <a:ext cx="8848440" cy="6857640"/>
          </a:xfrm>
          <a:prstGeom prst="rect">
            <a:avLst/>
          </a:prstGeom>
          <a:noFill/>
          <a:ln w="0">
            <a:noFill/>
          </a:ln>
        </p:spPr>
      </p:pic>
    </p:spTree>
  </p:cSld>
  <p:transition>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122040" y="63360"/>
            <a:ext cx="8869320" cy="106632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File Processing Systems and Databases (6 of 6)</a:t>
            </a:r>
            <a:r>
              <a:rPr b="0" lang="en-US" sz="3600" strike="noStrike" u="none">
                <a:solidFill>
                  <a:srgbClr val="f05523"/>
                </a:solidFill>
                <a:effectLst/>
                <a:uFillTx/>
                <a:latin typeface="Arial"/>
                <a:ea typeface="Verdana"/>
              </a:rPr>
              <a:t> </a:t>
            </a:r>
            <a:endParaRPr b="0" lang="en-US" sz="3600" strike="noStrike" u="none">
              <a:solidFill>
                <a:schemeClr val="dk1"/>
              </a:solidFill>
              <a:effectLst/>
              <a:uFillTx/>
              <a:latin typeface="Arial"/>
            </a:endParaRPr>
          </a:p>
        </p:txBody>
      </p:sp>
      <p:sp>
        <p:nvSpPr>
          <p:cNvPr id="231"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data model</a:t>
            </a:r>
            <a:r>
              <a:rPr b="0" lang="en-US" sz="2800" strike="noStrike" u="none">
                <a:solidFill>
                  <a:schemeClr val="dk1"/>
                </a:solidFill>
                <a:effectLst/>
                <a:uFillTx/>
                <a:latin typeface="Arial"/>
                <a:ea typeface="Verdana"/>
              </a:rPr>
              <a:t> defines how users view the organization of the data</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Relational database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Object-Oriented DataBase (OODB)</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Multidimensional and other database types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p:nvPr>
        </p:nvSpPr>
        <p:spPr>
          <a:xfrm>
            <a:off x="304920" y="9360"/>
            <a:ext cx="8610120" cy="83772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data dictionary</a:t>
            </a:r>
            <a:r>
              <a:rPr b="0" lang="en-US" sz="2800" strike="noStrike" u="none">
                <a:solidFill>
                  <a:schemeClr val="dk1"/>
                </a:solidFill>
                <a:effectLst/>
                <a:uFillTx/>
                <a:latin typeface="Arial"/>
                <a:ea typeface="Verdana"/>
              </a:rPr>
              <a:t> contains data about each file in the database and each field in those files</a:t>
            </a:r>
            <a:endParaRPr b="0" lang="en-US" sz="2800" strike="noStrike" u="none">
              <a:solidFill>
                <a:schemeClr val="dk1"/>
              </a:solidFill>
              <a:effectLst/>
              <a:uFillTx/>
              <a:latin typeface="Arial"/>
            </a:endParaRPr>
          </a:p>
        </p:txBody>
      </p:sp>
      <p:pic>
        <p:nvPicPr>
          <p:cNvPr id="233" name="Picture 4" descr="A screenshot shows a data dictionary, titled “Student,” split into two horizontal panels. The top panel shows a table with the following column headers: Field name, Data type, Description (optional). A callout reading, “field name,” points toward the text reading “State” in the field name column. A callout reading, “data type for State field,” points toward the text reading, “Short text,” in the data type column. Another callout reading, “fields in student file,” collectively points toward the cells in the field name column. A callout reading, “primary key,” points toward the key symbol in the cell to the left of the first cell of the first column. The bottom panel shows the field properties tab displaying a two-column table; the general tab is active. A callout reading, “metadata about state field,” collectively points toward the data in the second-column. The second callout reading, “default value,” points toward the text reading “IN.”&#10;"/>
          <p:cNvPicPr/>
          <p:nvPr/>
        </p:nvPicPr>
        <p:blipFill>
          <a:blip r:embed="rId1"/>
          <a:stretch/>
        </p:blipFill>
        <p:spPr>
          <a:xfrm>
            <a:off x="662760" y="914400"/>
            <a:ext cx="6020640" cy="4876560"/>
          </a:xfrm>
          <a:prstGeom prst="rect">
            <a:avLst/>
          </a:prstGeom>
          <a:noFill/>
          <a:ln w="0">
            <a:noFill/>
          </a:ln>
        </p:spPr>
      </p:pic>
      <p:sp>
        <p:nvSpPr>
          <p:cNvPr id="234" name="PlaceHolder 2"/>
          <p:cNvSpPr>
            <a:spLocks noGrp="1"/>
          </p:cNvSpPr>
          <p:nvPr>
            <p:ph/>
          </p:nvPr>
        </p:nvSpPr>
        <p:spPr>
          <a:xfrm>
            <a:off x="533520" y="5791320"/>
            <a:ext cx="8076960" cy="68544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1" lang="en-US" sz="1400" strike="noStrike" u="none">
                <a:solidFill>
                  <a:schemeClr val="dk1"/>
                </a:solidFill>
                <a:effectLst/>
                <a:uFillTx/>
                <a:latin typeface="Arial"/>
                <a:ea typeface="Verdana"/>
              </a:rPr>
              <a:t>Figure 11-7 </a:t>
            </a:r>
            <a:r>
              <a:rPr b="0" lang="en-US" sz="1400" strike="noStrike" u="none">
                <a:solidFill>
                  <a:schemeClr val="dk1"/>
                </a:solidFill>
                <a:effectLst/>
                <a:uFillTx/>
                <a:latin typeface="Arial"/>
                <a:ea typeface="Verdana"/>
              </a:rPr>
              <a:t>A sample data dictionary entry shows the fields in the Student file and the properties of the State field.  Source: Microsoft</a:t>
            </a:r>
            <a:br>
              <a:rPr sz="1400"/>
            </a:br>
            <a:endParaRPr b="0" lang="en-US" sz="1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 Management Systems (2 of 10)</a:t>
            </a:r>
            <a:r>
              <a:rPr b="0" lang="en-US" sz="3600" strike="noStrike" u="none">
                <a:solidFill>
                  <a:srgbClr val="f05523"/>
                </a:solidFill>
                <a:effectLst/>
                <a:uFillTx/>
                <a:latin typeface="Arial"/>
                <a:ea typeface="Verdana"/>
              </a:rPr>
              <a:t> </a:t>
            </a:r>
            <a:endParaRPr b="0" lang="en-US" sz="3600" strike="noStrike" u="none">
              <a:solidFill>
                <a:schemeClr val="dk1"/>
              </a:solidFill>
              <a:effectLst/>
              <a:uFillTx/>
              <a:latin typeface="Arial"/>
            </a:endParaRPr>
          </a:p>
        </p:txBody>
      </p:sp>
      <p:sp>
        <p:nvSpPr>
          <p:cNvPr id="236" name="PlaceHolder 2"/>
          <p:cNvSpPr>
            <a:spLocks noGrp="1"/>
          </p:cNvSpPr>
          <p:nvPr>
            <p:ph/>
          </p:nvPr>
        </p:nvSpPr>
        <p:spPr>
          <a:xfrm>
            <a:off x="190440" y="114300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DataBase Management System (DBMS) provides several tools that allow users and programs to retrieve and maintain data in the database</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query</a:t>
            </a:r>
            <a:r>
              <a:rPr b="1" lang="en-US" sz="2800" strike="noStrike" u="none">
                <a:solidFill>
                  <a:schemeClr val="dk1"/>
                </a:solidFill>
                <a:effectLst/>
                <a:uFillTx/>
                <a:latin typeface="Arial"/>
                <a:ea typeface="Verdana"/>
              </a:rPr>
              <a:t> (</a:t>
            </a:r>
            <a:r>
              <a:rPr b="1" lang="zh-TW" sz="2800" strike="noStrike" u="none">
                <a:solidFill>
                  <a:schemeClr val="dk1"/>
                </a:solidFill>
                <a:effectLst/>
                <a:uFillTx/>
                <a:latin typeface="Arial"/>
                <a:ea typeface="Verdana"/>
              </a:rPr>
              <a:t>查詢</a:t>
            </a:r>
            <a:r>
              <a:rPr b="1" lang="en-US" sz="2800" strike="noStrike" u="none">
                <a:solidFill>
                  <a:schemeClr val="dk1"/>
                </a:solidFill>
                <a:effectLst/>
                <a:uFillTx/>
                <a:latin typeface="Arial"/>
                <a:ea typeface="Verdana"/>
              </a:rPr>
              <a:t>)</a:t>
            </a:r>
            <a:r>
              <a:rPr b="0" lang="en-US" sz="2800" strike="noStrike" u="none">
                <a:solidFill>
                  <a:schemeClr val="dk1"/>
                </a:solidFill>
                <a:effectLst/>
                <a:uFillTx/>
                <a:latin typeface="Arial"/>
                <a:ea typeface="Verdana"/>
              </a:rPr>
              <a:t> is a request for specific data from the database.</a:t>
            </a:r>
            <a:endParaRPr b="0" lang="en-US" sz="28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Query language</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Query by example</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Form </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Report writer</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 Management Systems (3 of 10)</a:t>
            </a:r>
            <a:r>
              <a:rPr b="0" lang="en-US" sz="3600" strike="noStrike" u="none">
                <a:solidFill>
                  <a:srgbClr val="f05523"/>
                </a:solidFill>
                <a:effectLst/>
                <a:uFillTx/>
                <a:latin typeface="Arial"/>
                <a:ea typeface="Verdana"/>
              </a:rPr>
              <a:t> </a:t>
            </a:r>
            <a:endParaRPr b="0" lang="en-US" sz="3600" strike="noStrike" u="none">
              <a:solidFill>
                <a:schemeClr val="dk1"/>
              </a:solidFill>
              <a:effectLst/>
              <a:uFillTx/>
              <a:latin typeface="Arial"/>
            </a:endParaRPr>
          </a:p>
        </p:txBody>
      </p:sp>
      <p:sp>
        <p:nvSpPr>
          <p:cNvPr id="238"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query language</a:t>
            </a:r>
            <a:r>
              <a:rPr b="0" lang="en-US" sz="2800" strike="noStrike" u="none">
                <a:solidFill>
                  <a:schemeClr val="dk1"/>
                </a:solidFill>
                <a:effectLst/>
                <a:uFillTx/>
                <a:latin typeface="Arial"/>
                <a:ea typeface="Verdana"/>
              </a:rPr>
              <a:t> consists of simple, English-like statements that allow users to specify the data to display, print, store, update, or delete.</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Structured Query Language </a:t>
            </a:r>
            <a:r>
              <a:rPr b="0" lang="en-US" sz="2800" strike="noStrike" u="none">
                <a:solidFill>
                  <a:schemeClr val="dk1"/>
                </a:solidFill>
                <a:effectLst/>
                <a:uFillTx/>
                <a:latin typeface="Arial"/>
                <a:ea typeface="Verdana"/>
              </a:rPr>
              <a:t>(</a:t>
            </a:r>
            <a:r>
              <a:rPr b="1" lang="en-US" sz="2800" strike="noStrike" u="none">
                <a:solidFill>
                  <a:schemeClr val="dk1"/>
                </a:solidFill>
                <a:effectLst/>
                <a:uFillTx/>
                <a:latin typeface="Arial"/>
                <a:ea typeface="Verdana"/>
              </a:rPr>
              <a:t>SQL</a:t>
            </a:r>
            <a:r>
              <a:rPr b="0" lang="en-US" sz="2800" strike="noStrike" u="none">
                <a:solidFill>
                  <a:schemeClr val="dk1"/>
                </a:solidFill>
                <a:effectLst/>
                <a:uFillTx/>
                <a:latin typeface="Arial"/>
                <a:ea typeface="Verdana"/>
              </a:rPr>
              <a:t>) is a popular query language that allows users to manage, update, and retrieve data.</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Databases, Data, and Information (1 of 10) </a:t>
            </a:r>
            <a:endParaRPr b="0" lang="en-US" sz="3600" strike="noStrike" u="none">
              <a:solidFill>
                <a:schemeClr val="dk1"/>
              </a:solidFill>
              <a:effectLst/>
              <a:uFillTx/>
              <a:latin typeface="Arial"/>
            </a:endParaRPr>
          </a:p>
        </p:txBody>
      </p:sp>
      <p:sp>
        <p:nvSpPr>
          <p:cNvPr id="14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Data</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Collection of unprocessed items</a:t>
            </a:r>
            <a:endParaRPr b="0" lang="en-US" sz="24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Text</a:t>
            </a:r>
            <a:endParaRPr b="0" lang="en-US" sz="20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Numbers</a:t>
            </a:r>
            <a:endParaRPr b="0" lang="en-US" sz="20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Images</a:t>
            </a:r>
            <a:endParaRPr b="0" lang="en-US" sz="20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Audio</a:t>
            </a:r>
            <a:endParaRPr b="0" lang="en-US" sz="20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Video</a:t>
            </a:r>
            <a:endParaRPr b="0" lang="en-US" sz="2000" strike="noStrike" u="none">
              <a:solidFill>
                <a:schemeClr val="dk1"/>
              </a:solidFill>
              <a:effectLst/>
              <a:uFillTx/>
              <a:latin typeface="Arial"/>
            </a:endParaRPr>
          </a:p>
          <a:p>
            <a:pPr marL="914400" indent="-457200">
              <a:lnSpc>
                <a:spcPct val="100000"/>
              </a:lnSpc>
              <a:spcBef>
                <a:spcPts val="641"/>
              </a:spcBef>
              <a:buClr>
                <a:srgbClr val="8a288f"/>
              </a:buClr>
              <a:buFont typeface="Arial"/>
              <a:buChar char="•"/>
            </a:pPr>
            <a:r>
              <a:rPr b="0" lang="en-US" sz="3200" strike="noStrike" u="none">
                <a:solidFill>
                  <a:schemeClr val="dk1"/>
                </a:solidFill>
                <a:effectLst/>
                <a:uFillTx/>
                <a:latin typeface="Arial"/>
                <a:ea typeface="Verdana"/>
              </a:rPr>
              <a:t>Database</a:t>
            </a:r>
            <a:endParaRPr b="0" lang="en-US" sz="32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Collection of data organized in a manner that allows access, retrieval</a:t>
            </a:r>
            <a:r>
              <a:rPr b="0" lang="en-US" sz="2400" strike="noStrike" u="none">
                <a:solidFill>
                  <a:schemeClr val="dk1"/>
                </a:solidFill>
                <a:effectLst/>
                <a:uFillTx/>
                <a:latin typeface="Arial"/>
                <a:ea typeface="Verdana"/>
              </a:rPr>
              <a:t> (</a:t>
            </a:r>
            <a:r>
              <a:rPr b="1" lang="zh-TW" sz="2400" strike="noStrike" u="none">
                <a:solidFill>
                  <a:schemeClr val="dk1"/>
                </a:solidFill>
                <a:effectLst/>
                <a:uFillTx/>
                <a:latin typeface="微軟正黑體"/>
                <a:ea typeface="微軟正黑體"/>
              </a:rPr>
              <a:t>檢索</a:t>
            </a:r>
            <a:r>
              <a:rPr b="0" lang="en-US" sz="2400" strike="noStrike" u="none">
                <a:solidFill>
                  <a:schemeClr val="dk1"/>
                </a:solidFill>
                <a:effectLst/>
                <a:uFillTx/>
                <a:latin typeface="Arial"/>
                <a:ea typeface="Verdana"/>
              </a:rPr>
              <a:t>), and use of that data</a:t>
            </a:r>
            <a:endParaRPr b="0" lang="en-US" sz="2400" strike="noStrike" u="none">
              <a:solidFill>
                <a:schemeClr val="dk1"/>
              </a:solidFill>
              <a:effectLst/>
              <a:uFillTx/>
              <a:latin typeface="Arial"/>
            </a:endParaRPr>
          </a:p>
          <a:p>
            <a:pPr marL="914400" indent="0">
              <a:lnSpc>
                <a:spcPct val="100000"/>
              </a:lnSpc>
              <a:spcBef>
                <a:spcPts val="400"/>
              </a:spcBef>
              <a:buNone/>
              <a:tabLst>
                <a:tab algn="l" pos="0"/>
              </a:tabLst>
            </a:pP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 Management Systems (4 of 10)</a:t>
            </a:r>
            <a:r>
              <a:rPr b="0" lang="en-US" sz="3600" strike="noStrike" u="none">
                <a:solidFill>
                  <a:srgbClr val="f05523"/>
                </a:solidFill>
                <a:effectLst/>
                <a:uFillTx/>
                <a:latin typeface="Arial"/>
                <a:ea typeface="Verdana"/>
              </a:rPr>
              <a:t> </a:t>
            </a:r>
            <a:endParaRPr b="0" lang="en-US" sz="3600" strike="noStrike" u="none">
              <a:solidFill>
                <a:schemeClr val="dk1"/>
              </a:solidFill>
              <a:effectLst/>
              <a:uFillTx/>
              <a:latin typeface="Arial"/>
            </a:endParaRPr>
          </a:p>
        </p:txBody>
      </p:sp>
      <p:sp>
        <p:nvSpPr>
          <p:cNvPr id="24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indent="0">
              <a:lnSpc>
                <a:spcPct val="100000"/>
              </a:lnSpc>
              <a:spcBef>
                <a:spcPts val="479"/>
              </a:spcBef>
              <a:buNone/>
              <a:tabLst>
                <a:tab algn="l" pos="0"/>
              </a:tabLst>
            </a:pPr>
            <a:r>
              <a:rPr b="1" lang="en-US" sz="2400" strike="noStrike" u="none">
                <a:solidFill>
                  <a:schemeClr val="dk1"/>
                </a:solidFill>
                <a:effectLst/>
                <a:uFillTx/>
                <a:latin typeface="Arial"/>
                <a:ea typeface="Verdana"/>
              </a:rPr>
              <a:t>Figure 11-8a </a:t>
            </a:r>
            <a:r>
              <a:rPr b="0" lang="en-US" sz="2400" strike="noStrike" u="none">
                <a:solidFill>
                  <a:schemeClr val="dk1"/>
                </a:solidFill>
                <a:effectLst/>
                <a:uFillTx/>
                <a:latin typeface="Arial"/>
                <a:ea typeface="Verdana"/>
              </a:rPr>
              <a:t>(SQL statement</a:t>
            </a:r>
            <a:br>
              <a:rPr sz="2400"/>
            </a:br>
            <a:r>
              <a:rPr b="0" lang="en-US" sz="2400" strike="noStrike" u="none">
                <a:solidFill>
                  <a:schemeClr val="accent1"/>
                </a:solidFill>
                <a:effectLst/>
                <a:uFillTx/>
                <a:latin typeface="Arial"/>
                <a:ea typeface="Verdana"/>
              </a:rPr>
              <a:t>SELECT</a:t>
            </a:r>
            <a:r>
              <a:rPr b="0" lang="en-US" sz="2400" strike="noStrike" u="none">
                <a:solidFill>
                  <a:schemeClr val="dk1"/>
                </a:solidFill>
                <a:effectLst/>
                <a:uFillTx/>
                <a:latin typeface="Arial"/>
                <a:ea typeface="Verdana"/>
              </a:rPr>
              <a:t> CLASS_TITLE, CLASS_SECTION,</a:t>
            </a:r>
            <a:br>
              <a:rPr sz="2400"/>
            </a:br>
            <a:r>
              <a:rPr b="0" lang="en-US" sz="2400" strike="noStrike" u="none">
                <a:solidFill>
                  <a:schemeClr val="dk1"/>
                </a:solidFill>
                <a:effectLst/>
                <a:uFillTx/>
                <a:latin typeface="Arial"/>
                <a:ea typeface="Verdana"/>
              </a:rPr>
              <a:t>MAXIMUM_ENROLLMENT - CURRENT_ENROLLMENT </a:t>
            </a:r>
            <a:r>
              <a:rPr b="0" lang="en-US" sz="2400" strike="noStrike" u="none">
                <a:solidFill>
                  <a:schemeClr val="accent1"/>
                </a:solidFill>
                <a:effectLst/>
                <a:uFillTx/>
                <a:latin typeface="Arial"/>
                <a:ea typeface="Verdana"/>
              </a:rPr>
              <a:t>AS </a:t>
            </a:r>
            <a:r>
              <a:rPr b="0" lang="en-US" sz="2400" strike="noStrike" u="none">
                <a:solidFill>
                  <a:schemeClr val="dk1"/>
                </a:solidFill>
                <a:effectLst/>
                <a:uFillTx/>
                <a:latin typeface="Arial"/>
                <a:ea typeface="Verdana"/>
              </a:rPr>
              <a:t>SEATS_REMAINING</a:t>
            </a:r>
            <a:br>
              <a:rPr sz="2400"/>
            </a:br>
            <a:r>
              <a:rPr b="0" lang="en-US" sz="2400" strike="noStrike" u="none">
                <a:solidFill>
                  <a:schemeClr val="accent1"/>
                </a:solidFill>
                <a:effectLst/>
                <a:uFillTx/>
                <a:latin typeface="Arial"/>
                <a:ea typeface="Verdana"/>
              </a:rPr>
              <a:t>FROM</a:t>
            </a:r>
            <a:r>
              <a:rPr b="0" lang="en-US" sz="2400" strike="noStrike" u="none">
                <a:solidFill>
                  <a:schemeClr val="dk1"/>
                </a:solidFill>
                <a:effectLst/>
                <a:uFillTx/>
                <a:latin typeface="Arial"/>
                <a:ea typeface="Verdana"/>
              </a:rPr>
              <a:t> SCHEDULE_OF_CLASSES, CLASS_CATALOG</a:t>
            </a:r>
            <a:br>
              <a:rPr sz="2400"/>
            </a:br>
            <a:r>
              <a:rPr b="0" lang="en-US" sz="2400" strike="noStrike" u="none">
                <a:solidFill>
                  <a:schemeClr val="accent1"/>
                </a:solidFill>
                <a:effectLst/>
                <a:uFillTx/>
                <a:latin typeface="Arial"/>
                <a:ea typeface="Verdana"/>
              </a:rPr>
              <a:t>WHERE</a:t>
            </a:r>
            <a:r>
              <a:rPr b="0" lang="en-US" sz="2400" strike="noStrike" u="none">
                <a:solidFill>
                  <a:schemeClr val="dk1"/>
                </a:solidFill>
                <a:effectLst/>
                <a:uFillTx/>
                <a:latin typeface="Arial"/>
                <a:ea typeface="Verdana"/>
              </a:rPr>
              <a:t> SCHEDULE_OF_CLASSES.CLASS_CODE = CLASS_CATALOG.CLASS_CODE</a:t>
            </a:r>
            <a:br>
              <a:rPr sz="2400"/>
            </a:br>
            <a:r>
              <a:rPr b="0" lang="en-US" sz="2400" strike="noStrike" u="none">
                <a:solidFill>
                  <a:schemeClr val="accent1"/>
                </a:solidFill>
                <a:effectLst/>
                <a:uFillTx/>
                <a:latin typeface="Arial"/>
                <a:ea typeface="Verdana"/>
              </a:rPr>
              <a:t>ORDER</a:t>
            </a:r>
            <a:r>
              <a:rPr b="0" lang="en-US" sz="2400" strike="noStrike" u="none">
                <a:solidFill>
                  <a:schemeClr val="dk1"/>
                </a:solidFill>
                <a:effectLst/>
                <a:uFillTx/>
                <a:latin typeface="Arial"/>
                <a:ea typeface="Verdana"/>
              </a:rPr>
              <a:t> BY CLASS_</a:t>
            </a:r>
            <a:endParaRPr b="0" lang="en-US" sz="2400" strike="noStrike" u="none">
              <a:solidFill>
                <a:schemeClr val="dk1"/>
              </a:solidFill>
              <a:effectLst/>
              <a:uFillTx/>
              <a:latin typeface="Arial"/>
            </a:endParaRPr>
          </a:p>
          <a:p>
            <a:pPr indent="0">
              <a:lnSpc>
                <a:spcPct val="100000"/>
              </a:lnSpc>
              <a:spcBef>
                <a:spcPts val="479"/>
              </a:spcBef>
              <a:buNone/>
              <a:tabLst>
                <a:tab algn="l" pos="0"/>
              </a:tabLst>
            </a:pPr>
            <a:r>
              <a:rPr b="0" lang="en-US" sz="2400" strike="noStrike" u="none">
                <a:solidFill>
                  <a:schemeClr val="dk1"/>
                </a:solidFill>
                <a:effectLst/>
                <a:uFillTx/>
                <a:latin typeface="Arial"/>
                <a:ea typeface="Verdana"/>
              </a:rPr>
              <a:t>Select From</a:t>
            </a:r>
            <a:r>
              <a:rPr b="0" lang="en-US" sz="2400" strike="noStrike" u="none">
                <a:solidFill>
                  <a:schemeClr val="dk1"/>
                </a:solidFill>
                <a:effectLst/>
                <a:uFillTx/>
                <a:latin typeface="Arial"/>
                <a:ea typeface="Verdana"/>
              </a:rPr>
              <a:t> </a:t>
            </a:r>
            <a:r>
              <a:rPr b="0" lang="zh-TW" sz="2400" strike="noStrike" u="none">
                <a:solidFill>
                  <a:schemeClr val="dk1"/>
                </a:solidFill>
                <a:effectLst/>
                <a:uFillTx/>
                <a:latin typeface="Arial"/>
                <a:ea typeface="Verdana"/>
              </a:rPr>
              <a:t>從</a:t>
            </a:r>
            <a:r>
              <a:rPr b="0" lang="en-US" sz="2400" strike="noStrike" u="none">
                <a:solidFill>
                  <a:schemeClr val="dk1"/>
                </a:solidFill>
                <a:effectLst/>
                <a:uFillTx/>
                <a:latin typeface="Arial"/>
                <a:ea typeface="Verdana"/>
              </a:rPr>
              <a:t>...</a:t>
            </a:r>
            <a:r>
              <a:rPr b="0" lang="zh-TW" sz="2400" strike="noStrike" u="none">
                <a:solidFill>
                  <a:schemeClr val="dk1"/>
                </a:solidFill>
                <a:effectLst/>
                <a:uFillTx/>
                <a:latin typeface="Arial"/>
                <a:ea typeface="Verdana"/>
              </a:rPr>
              <a:t>選</a:t>
            </a:r>
            <a:endParaRPr b="0" lang="en-US" sz="2400" strike="noStrike" u="none">
              <a:solidFill>
                <a:schemeClr val="dk1"/>
              </a:solidFill>
              <a:effectLst/>
              <a:uFillTx/>
              <a:latin typeface="Arial"/>
            </a:endParaRPr>
          </a:p>
          <a:p>
            <a:pPr indent="0">
              <a:lnSpc>
                <a:spcPct val="100000"/>
              </a:lnSpc>
              <a:spcBef>
                <a:spcPts val="479"/>
              </a:spcBef>
              <a:buNone/>
              <a:tabLst>
                <a:tab algn="l" pos="0"/>
              </a:tabLst>
            </a:pPr>
            <a:r>
              <a:rPr b="0" lang="en-US" sz="2400" strike="noStrike" u="none">
                <a:solidFill>
                  <a:schemeClr val="dk1"/>
                </a:solidFill>
                <a:effectLst/>
                <a:uFillTx/>
                <a:latin typeface="Arial"/>
                <a:ea typeface="Verdana"/>
              </a:rPr>
              <a:t>Where </a:t>
            </a:r>
            <a:r>
              <a:rPr b="0" lang="zh-TW" sz="2400" strike="noStrike" u="none">
                <a:solidFill>
                  <a:schemeClr val="dk1"/>
                </a:solidFill>
                <a:effectLst/>
                <a:uFillTx/>
                <a:latin typeface="Arial"/>
                <a:ea typeface="Verdana"/>
              </a:rPr>
              <a:t>篩選</a:t>
            </a:r>
            <a:endParaRPr b="0" lang="en-US" sz="2400" strike="noStrike" u="none">
              <a:solidFill>
                <a:schemeClr val="dk1"/>
              </a:solidFill>
              <a:effectLst/>
              <a:uFillTx/>
              <a:latin typeface="Arial"/>
            </a:endParaRPr>
          </a:p>
          <a:p>
            <a:pPr indent="0">
              <a:lnSpc>
                <a:spcPct val="100000"/>
              </a:lnSpc>
              <a:spcBef>
                <a:spcPts val="479"/>
              </a:spcBef>
              <a:buNone/>
              <a:tabLst>
                <a:tab algn="l" pos="0"/>
              </a:tabLst>
            </a:pPr>
            <a:r>
              <a:rPr b="0" lang="en-US" sz="2400" strike="noStrike" u="none">
                <a:solidFill>
                  <a:schemeClr val="dk1"/>
                </a:solidFill>
                <a:effectLst/>
                <a:uFillTx/>
                <a:latin typeface="Arial"/>
                <a:ea typeface="Verdana"/>
              </a:rPr>
              <a:t>Order </a:t>
            </a:r>
            <a:r>
              <a:rPr b="0" lang="zh-TW" sz="2400" strike="noStrike" u="none">
                <a:solidFill>
                  <a:schemeClr val="dk1"/>
                </a:solidFill>
                <a:effectLst/>
                <a:uFillTx/>
                <a:latin typeface="Arial"/>
                <a:ea typeface="Verdana"/>
              </a:rPr>
              <a:t>排序</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172080" y="122040"/>
            <a:ext cx="8666640" cy="12265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Database Management Systems (5 of 10)</a:t>
            </a:r>
            <a:r>
              <a:rPr b="0" lang="en-US" sz="3600" strike="noStrike" u="none">
                <a:solidFill>
                  <a:srgbClr val="f05523"/>
                </a:solidFill>
                <a:effectLst/>
                <a:uFillTx/>
                <a:latin typeface="Arial"/>
              </a:rPr>
              <a:t> </a:t>
            </a:r>
            <a:endParaRPr b="0" lang="en-US" sz="3600" strike="noStrike" u="none">
              <a:solidFill>
                <a:schemeClr val="dk1"/>
              </a:solidFill>
              <a:effectLst/>
              <a:uFillTx/>
              <a:latin typeface="Arial"/>
            </a:endParaRPr>
          </a:p>
        </p:txBody>
      </p:sp>
      <p:sp>
        <p:nvSpPr>
          <p:cNvPr id="242" name="PlaceHolder 2"/>
          <p:cNvSpPr>
            <a:spLocks noGrp="1"/>
          </p:cNvSpPr>
          <p:nvPr>
            <p:ph/>
          </p:nvPr>
        </p:nvSpPr>
        <p:spPr>
          <a:xfrm>
            <a:off x="609480" y="1752480"/>
            <a:ext cx="7391160" cy="609120"/>
          </a:xfrm>
          <a:prstGeom prst="rect">
            <a:avLst/>
          </a:prstGeom>
          <a:noFill/>
          <a:ln w="0">
            <a:noFill/>
          </a:ln>
        </p:spPr>
        <p:txBody>
          <a:bodyPr numCol="1" spcCol="0" lIns="91440" rIns="91440" tIns="45720" bIns="45720" anchor="t">
            <a:noAutofit/>
          </a:bodyPr>
          <a:p>
            <a:pPr indent="0">
              <a:lnSpc>
                <a:spcPct val="100000"/>
              </a:lnSpc>
              <a:spcBef>
                <a:spcPts val="519"/>
              </a:spcBef>
              <a:buNone/>
              <a:tabLst>
                <a:tab algn="l" pos="0"/>
              </a:tabLst>
            </a:pPr>
            <a:r>
              <a:rPr b="1" lang="en-US" sz="2600" strike="noStrike" u="none">
                <a:solidFill>
                  <a:schemeClr val="dk1"/>
                </a:solidFill>
                <a:effectLst/>
                <a:uFillTx/>
                <a:latin typeface="Arial"/>
                <a:ea typeface="Verdana"/>
              </a:rPr>
              <a:t>Figure 11-8b </a:t>
            </a:r>
            <a:r>
              <a:rPr b="0" lang="en-US" sz="2600" strike="noStrike" u="none">
                <a:solidFill>
                  <a:schemeClr val="dk1"/>
                </a:solidFill>
                <a:effectLst/>
                <a:uFillTx/>
                <a:latin typeface="Arial"/>
                <a:ea typeface="Verdana"/>
              </a:rPr>
              <a:t>(SQL statement results)</a:t>
            </a:r>
            <a:endParaRPr b="0" lang="en-US" sz="2600" strike="noStrike" u="none">
              <a:solidFill>
                <a:schemeClr val="dk1"/>
              </a:solidFill>
              <a:effectLst/>
              <a:uFillTx/>
              <a:latin typeface="Arial"/>
            </a:endParaRPr>
          </a:p>
        </p:txBody>
      </p:sp>
      <p:graphicFrame>
        <p:nvGraphicFramePr>
          <p:cNvPr id="243" name="Table 7"/>
          <p:cNvGraphicFramePr/>
          <p:nvPr/>
        </p:nvGraphicFramePr>
        <p:xfrm>
          <a:off x="0" y="2362320"/>
          <a:ext cx="9143640" cy="3123720"/>
        </p:xfrm>
        <a:graphic>
          <a:graphicData uri="http://schemas.openxmlformats.org/drawingml/2006/table">
            <a:tbl>
              <a:tblPr/>
              <a:tblGrid>
                <a:gridCol w="3621240"/>
                <a:gridCol w="2893680"/>
                <a:gridCol w="2628720"/>
              </a:tblGrid>
              <a:tr h="786600">
                <a:tc>
                  <a:txBody>
                    <a:bodyPr anchor="t">
                      <a:noAutofit/>
                    </a:bodyPr>
                    <a:p>
                      <a:pPr algn="ctr" defTabSz="914400">
                        <a:lnSpc>
                          <a:spcPct val="100000"/>
                        </a:lnSpc>
                      </a:pPr>
                      <a:r>
                        <a:rPr b="1" lang="en-US" sz="1800" strike="noStrike" u="none">
                          <a:solidFill>
                            <a:schemeClr val="lt1"/>
                          </a:solidFill>
                          <a:effectLst/>
                          <a:uFillTx/>
                          <a:latin typeface="Arial"/>
                        </a:rPr>
                        <a:t>Class Title </a:t>
                      </a:r>
                      <a:endParaRPr b="0" lang="en-US" sz="1800" strike="noStrike" u="none">
                        <a:solidFill>
                          <a:srgbClr val="ffffff"/>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c>
                  <a:txBody>
                    <a:bodyPr anchor="t">
                      <a:noAutofit/>
                    </a:bodyPr>
                    <a:p>
                      <a:pPr algn="ctr" defTabSz="914400">
                        <a:lnSpc>
                          <a:spcPct val="100000"/>
                        </a:lnSpc>
                      </a:pPr>
                      <a:r>
                        <a:rPr b="1" lang="en-US" sz="1800" strike="noStrike" u="none">
                          <a:solidFill>
                            <a:schemeClr val="lt1"/>
                          </a:solidFill>
                          <a:effectLst/>
                          <a:uFillTx/>
                          <a:latin typeface="Arial"/>
                        </a:rPr>
                        <a:t>Class Section </a:t>
                      </a:r>
                      <a:endParaRPr b="0" lang="en-US" sz="1800" strike="noStrike" u="none">
                        <a:solidFill>
                          <a:srgbClr val="ffffff"/>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c>
                  <a:txBody>
                    <a:bodyPr anchor="t">
                      <a:noAutofit/>
                    </a:bodyPr>
                    <a:p>
                      <a:pPr algn="ctr" defTabSz="914400">
                        <a:lnSpc>
                          <a:spcPct val="100000"/>
                        </a:lnSpc>
                      </a:pPr>
                      <a:r>
                        <a:rPr b="1" lang="en-US" sz="1800" strike="noStrike" u="none">
                          <a:solidFill>
                            <a:schemeClr val="lt1"/>
                          </a:solidFill>
                          <a:effectLst/>
                          <a:uFillTx/>
                          <a:latin typeface="Arial"/>
                        </a:rPr>
                        <a:t>Seats Remaining</a:t>
                      </a:r>
                      <a:endParaRPr b="0" lang="en-US" sz="1800" strike="noStrike" u="none">
                        <a:solidFill>
                          <a:srgbClr val="ffffff"/>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8a288f"/>
                    </a:solidFill>
                  </a:tcPr>
                </a:tc>
              </a:tr>
              <a:tr h="599040">
                <a:tc>
                  <a:txBody>
                    <a:bodyPr anchor="t">
                      <a:noAutofit/>
                    </a:bodyPr>
                    <a:p>
                      <a:pPr defTabSz="914400">
                        <a:lnSpc>
                          <a:spcPct val="100000"/>
                        </a:lnSpc>
                      </a:pPr>
                      <a:r>
                        <a:rPr b="0" lang="en-US" sz="1800" strike="noStrike" u="none">
                          <a:solidFill>
                            <a:schemeClr val="dk1"/>
                          </a:solidFill>
                          <a:effectLst/>
                          <a:uFillTx/>
                          <a:latin typeface="Arial"/>
                        </a:rPr>
                        <a:t>Algebra</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0" lang="en-US" sz="1800" strike="noStrike" u="none">
                          <a:solidFill>
                            <a:schemeClr val="dk1"/>
                          </a:solidFill>
                          <a:effectLst/>
                          <a:uFillTx/>
                          <a:latin typeface="Arial"/>
                        </a:rPr>
                        <a:t>51</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0" lang="en-US" sz="1800" strike="noStrike" u="none">
                          <a:solidFill>
                            <a:schemeClr val="dk1"/>
                          </a:solidFill>
                          <a:effectLst/>
                          <a:uFillTx/>
                          <a:latin typeface="Arial"/>
                        </a:rPr>
                        <a:t>14</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99040">
                <a:tc>
                  <a:txBody>
                    <a:bodyPr anchor="t">
                      <a:noAutofit/>
                    </a:bodyPr>
                    <a:p>
                      <a:pPr defTabSz="914400">
                        <a:lnSpc>
                          <a:spcPct val="100000"/>
                        </a:lnSpc>
                      </a:pPr>
                      <a:r>
                        <a:rPr b="0" lang="en-US" sz="1800" strike="noStrike" u="none">
                          <a:solidFill>
                            <a:schemeClr val="dk1"/>
                          </a:solidFill>
                          <a:effectLst/>
                          <a:uFillTx/>
                          <a:latin typeface="Arial"/>
                        </a:rPr>
                        <a:t>Art Appreciation</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0" lang="en-US" sz="1800" strike="noStrike" u="none">
                          <a:solidFill>
                            <a:schemeClr val="dk1"/>
                          </a:solidFill>
                          <a:effectLst/>
                          <a:uFillTx/>
                          <a:latin typeface="Arial"/>
                        </a:rPr>
                        <a:t>52</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0" lang="en-US" sz="1800" strike="noStrike" u="none">
                          <a:solidFill>
                            <a:schemeClr val="dk1"/>
                          </a:solidFill>
                          <a:effectLst/>
                          <a:uFillTx/>
                          <a:latin typeface="Arial"/>
                        </a:rPr>
                        <a:t>19</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99040">
                <a:tc>
                  <a:txBody>
                    <a:bodyPr anchor="t">
                      <a:noAutofit/>
                    </a:bodyPr>
                    <a:p>
                      <a:pPr defTabSz="914400">
                        <a:lnSpc>
                          <a:spcPct val="100000"/>
                        </a:lnSpc>
                      </a:pPr>
                      <a:r>
                        <a:rPr b="0" lang="en-US" sz="1800" strike="noStrike" u="none">
                          <a:solidFill>
                            <a:schemeClr val="dk1"/>
                          </a:solidFill>
                          <a:effectLst/>
                          <a:uFillTx/>
                          <a:latin typeface="Arial"/>
                        </a:rPr>
                        <a:t>English Composition 1</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0" lang="en-US" sz="1800" strike="noStrike" u="none">
                          <a:solidFill>
                            <a:schemeClr val="dk1"/>
                          </a:solidFill>
                          <a:effectLst/>
                          <a:uFillTx/>
                          <a:latin typeface="Arial"/>
                        </a:rPr>
                        <a:t>02</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0" lang="en-US" sz="1800" strike="noStrike" u="none">
                          <a:solidFill>
                            <a:schemeClr val="dk1"/>
                          </a:solidFill>
                          <a:effectLst/>
                          <a:uFillTx/>
                          <a:latin typeface="Arial"/>
                        </a:rPr>
                        <a:t>5</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39280">
                <a:tc>
                  <a:txBody>
                    <a:bodyPr anchor="t">
                      <a:noAutofit/>
                    </a:bodyPr>
                    <a:p>
                      <a:pPr defTabSz="914400">
                        <a:lnSpc>
                          <a:spcPct val="100000"/>
                        </a:lnSpc>
                      </a:pPr>
                      <a:r>
                        <a:rPr b="0" lang="en-US" sz="1800" strike="noStrike" u="none">
                          <a:solidFill>
                            <a:schemeClr val="dk1"/>
                          </a:solidFill>
                          <a:effectLst/>
                          <a:uFillTx/>
                          <a:latin typeface="Arial"/>
                        </a:rPr>
                        <a:t>Introduction to Sociology</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0" lang="en-US" sz="1800" strike="noStrike" u="none">
                          <a:solidFill>
                            <a:schemeClr val="dk1"/>
                          </a:solidFill>
                          <a:effectLst/>
                          <a:uFillTx/>
                          <a:latin typeface="Arial"/>
                        </a:rPr>
                        <a:t>01</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0" lang="en-US" sz="1800" strike="noStrike" u="none">
                          <a:solidFill>
                            <a:schemeClr val="dk1"/>
                          </a:solidFill>
                          <a:effectLst/>
                          <a:uFillTx/>
                          <a:latin typeface="Arial"/>
                        </a:rPr>
                        <a:t>14</a:t>
                      </a:r>
                      <a:endParaRPr b="0" lang="en-US" sz="1800" strike="noStrike" u="none">
                        <a:solidFill>
                          <a:srgbClr val="000000"/>
                        </a:solidFill>
                        <a:effectLst/>
                        <a:uFillTx/>
                        <a:latin typeface="Arial"/>
                      </a:endParaRPr>
                    </a:p>
                  </a:txBody>
                  <a:tcPr anchor="t" marL="91440" marR="91440" marT="45720" marB="457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244" name="PlaceHolder 3"/>
          <p:cNvSpPr>
            <a:spLocks noGrp="1"/>
          </p:cNvSpPr>
          <p:nvPr>
            <p:ph/>
          </p:nvPr>
        </p:nvSpPr>
        <p:spPr>
          <a:xfrm>
            <a:off x="457200" y="5715000"/>
            <a:ext cx="8381520" cy="837720"/>
          </a:xfrm>
          <a:prstGeom prst="rect">
            <a:avLst/>
          </a:prstGeom>
          <a:noFill/>
          <a:ln w="0">
            <a:noFill/>
          </a:ln>
        </p:spPr>
        <p:txBody>
          <a:bodyPr numCol="1" spcCol="0" lIns="91440" rIns="91440" tIns="45720" bIns="45720" anchor="t">
            <a:noAutofit/>
          </a:bodyPr>
          <a:p>
            <a:pPr indent="0">
              <a:lnSpc>
                <a:spcPct val="100000"/>
              </a:lnSpc>
              <a:spcBef>
                <a:spcPts val="320"/>
              </a:spcBef>
              <a:buNone/>
              <a:tabLst>
                <a:tab algn="l" pos="0"/>
              </a:tabLst>
            </a:pPr>
            <a:r>
              <a:rPr b="1" lang="en-US" sz="1600" strike="noStrike" u="none">
                <a:solidFill>
                  <a:schemeClr val="dk1"/>
                </a:solidFill>
                <a:effectLst/>
                <a:uFillTx/>
                <a:latin typeface="Arial"/>
                <a:ea typeface="Verdana"/>
              </a:rPr>
              <a:t>Figure 11-8 </a:t>
            </a:r>
            <a:r>
              <a:rPr b="0" lang="en-US" sz="1600" strike="noStrike" u="none">
                <a:solidFill>
                  <a:schemeClr val="dk1"/>
                </a:solidFill>
                <a:effectLst/>
                <a:uFillTx/>
                <a:latin typeface="Arial"/>
                <a:ea typeface="Verdana"/>
              </a:rPr>
              <a:t>A sample SQL statement and its results. Notice that the query results show meaningful column headings instead of the actual SQL field names. Source: Microsoft</a:t>
            </a:r>
            <a:br>
              <a:rPr sz="1600"/>
            </a:br>
            <a:endParaRPr b="0" lang="en-US" sz="1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p:nvPr>
        </p:nvSpPr>
        <p:spPr>
          <a:xfrm>
            <a:off x="380880" y="0"/>
            <a:ext cx="8457840" cy="129492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Most DBMSs include Query By Example (QBE), a feature that has a graphical user interface to assist users with retrieving data</a:t>
            </a:r>
            <a:endParaRPr b="0" lang="en-US" sz="2800" strike="noStrike" u="none">
              <a:solidFill>
                <a:schemeClr val="dk1"/>
              </a:solidFill>
              <a:effectLst/>
              <a:uFillTx/>
              <a:latin typeface="Arial"/>
            </a:endParaRPr>
          </a:p>
        </p:txBody>
      </p:sp>
      <p:pic>
        <p:nvPicPr>
          <p:cNvPr id="246" name="Picture 2" descr="&quot;An illustration shows three screenshots.&#10;The first screenshot shows a table with the following column headers: Student ID, First Name, Last Name, Address, City, State, Postal Code, Email Address, Date Admitted, and Major. &#10;The second screenshot shows the top panel of the table, displaying only the column headers and the first row; a callout reading, “criteria,” points toward the data reading “*SOC*” in the first cell of the major column. &#10;The third screenshot shows the top panel comprising of the column header and the first two rows of the table. A callout reading, “Major Field” points toward the column header, reading, “Major,” in the screenshots.&quot;&#10;"/>
          <p:cNvPicPr/>
          <p:nvPr/>
        </p:nvPicPr>
        <p:blipFill>
          <a:blip r:embed="rId1"/>
          <a:stretch/>
        </p:blipFill>
        <p:spPr>
          <a:xfrm>
            <a:off x="0" y="1371600"/>
            <a:ext cx="8762040" cy="4343040"/>
          </a:xfrm>
          <a:prstGeom prst="rect">
            <a:avLst/>
          </a:prstGeom>
          <a:noFill/>
          <a:ln w="0">
            <a:noFill/>
          </a:ln>
        </p:spPr>
      </p:pic>
      <p:sp>
        <p:nvSpPr>
          <p:cNvPr id="247" name="PlaceHolder 2"/>
          <p:cNvSpPr>
            <a:spLocks noGrp="1"/>
          </p:cNvSpPr>
          <p:nvPr>
            <p:ph/>
          </p:nvPr>
        </p:nvSpPr>
        <p:spPr>
          <a:xfrm>
            <a:off x="349560" y="5715000"/>
            <a:ext cx="8395920" cy="761760"/>
          </a:xfrm>
          <a:prstGeom prst="rect">
            <a:avLst/>
          </a:prstGeom>
          <a:noFill/>
          <a:ln w="0">
            <a:noFill/>
          </a:ln>
        </p:spPr>
        <p:txBody>
          <a:bodyPr numCol="1" spcCol="0" lIns="91440" rIns="91440" tIns="45720" bIns="45720" anchor="t">
            <a:noAutofit/>
          </a:bodyPr>
          <a:p>
            <a:pPr indent="0">
              <a:lnSpc>
                <a:spcPct val="100000"/>
              </a:lnSpc>
              <a:spcBef>
                <a:spcPts val="320"/>
              </a:spcBef>
              <a:buNone/>
              <a:tabLst>
                <a:tab algn="l" pos="0"/>
              </a:tabLst>
            </a:pPr>
            <a:r>
              <a:rPr b="1" lang="en-US" sz="1600" strike="noStrike" u="none">
                <a:solidFill>
                  <a:schemeClr val="dk1"/>
                </a:solidFill>
                <a:effectLst/>
                <a:uFillTx/>
                <a:latin typeface="Arial"/>
                <a:ea typeface="Verdana"/>
              </a:rPr>
              <a:t>Figure 11-9 </a:t>
            </a:r>
            <a:r>
              <a:rPr b="0" lang="en-US" sz="1600" strike="noStrike" u="none">
                <a:solidFill>
                  <a:schemeClr val="dk1"/>
                </a:solidFill>
                <a:effectLst/>
                <a:uFillTx/>
                <a:latin typeface="Arial"/>
                <a:ea typeface="Verdana"/>
              </a:rPr>
              <a:t>Shown here is a Microsoft Access QBE, which searches for students whose major is sociology. Source: Microsoft</a:t>
            </a:r>
            <a:br>
              <a:rPr sz="1600"/>
            </a:br>
            <a:endParaRPr b="0" lang="en-US" sz="1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 Management Systems (7 of 10)</a:t>
            </a:r>
            <a:r>
              <a:rPr b="0" lang="en-US" sz="3600" strike="noStrike" u="none">
                <a:solidFill>
                  <a:srgbClr val="f05523"/>
                </a:solidFill>
                <a:effectLst/>
                <a:uFillTx/>
                <a:latin typeface="Arial"/>
                <a:ea typeface="Verdana"/>
              </a:rPr>
              <a:t> </a:t>
            </a:r>
            <a:endParaRPr b="0" lang="en-US" sz="3600" strike="noStrike" u="none">
              <a:solidFill>
                <a:schemeClr val="dk1"/>
              </a:solidFill>
              <a:effectLst/>
              <a:uFillTx/>
              <a:latin typeface="Arial"/>
            </a:endParaRPr>
          </a:p>
        </p:txBody>
      </p:sp>
      <p:sp>
        <p:nvSpPr>
          <p:cNvPr id="249"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form</a:t>
            </a:r>
            <a:r>
              <a:rPr b="0" lang="en-US" sz="2800" strike="noStrike" u="none">
                <a:solidFill>
                  <a:schemeClr val="dk1"/>
                </a:solidFill>
                <a:effectLst/>
                <a:uFillTx/>
                <a:latin typeface="Arial"/>
                <a:ea typeface="Verdana"/>
              </a:rPr>
              <a:t> is a window on the screen that provides areas for entering or modifying data in a database.</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report writer </a:t>
            </a:r>
            <a:r>
              <a:rPr b="0" lang="en-US" sz="2800" strike="noStrike" u="none">
                <a:solidFill>
                  <a:schemeClr val="dk1"/>
                </a:solidFill>
                <a:effectLst/>
                <a:uFillTx/>
                <a:latin typeface="Arial"/>
                <a:ea typeface="Verdana"/>
              </a:rPr>
              <a:t>allows users to design a report on the screen, retrieve data into the report design, and then display or print the report.</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Picture 2" descr="A screenshot shows a report created in Microsoft Access displaying student information by major."/>
          <p:cNvPicPr/>
          <p:nvPr/>
        </p:nvPicPr>
        <p:blipFill>
          <a:blip r:embed="rId1"/>
          <a:stretch/>
        </p:blipFill>
        <p:spPr>
          <a:xfrm>
            <a:off x="-27000" y="457200"/>
            <a:ext cx="9213120" cy="4723920"/>
          </a:xfrm>
          <a:prstGeom prst="rect">
            <a:avLst/>
          </a:prstGeom>
          <a:noFill/>
          <a:ln w="0">
            <a:noFill/>
          </a:ln>
        </p:spPr>
      </p:pic>
      <p:sp>
        <p:nvSpPr>
          <p:cNvPr id="251" name="PlaceHolder 1"/>
          <p:cNvSpPr>
            <a:spLocks noGrp="1"/>
          </p:cNvSpPr>
          <p:nvPr>
            <p:ph/>
          </p:nvPr>
        </p:nvSpPr>
        <p:spPr>
          <a:xfrm>
            <a:off x="457200" y="5638680"/>
            <a:ext cx="8032320" cy="88488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11-10 </a:t>
            </a:r>
            <a:r>
              <a:rPr b="0" lang="en-US" sz="1800" strike="noStrike" u="none">
                <a:solidFill>
                  <a:schemeClr val="dk1"/>
                </a:solidFill>
                <a:effectLst/>
                <a:uFillTx/>
                <a:latin typeface="Arial"/>
                <a:ea typeface="Verdana"/>
              </a:rPr>
              <a:t>This report, created in Microsoft Access, displays student information by major. Source: Microsoft</a:t>
            </a:r>
            <a:br>
              <a:rPr sz="1800"/>
            </a:b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 Management Systems (9 of 10)</a:t>
            </a:r>
            <a:r>
              <a:rPr b="0" lang="en-US" sz="3600" strike="noStrike" u="none">
                <a:solidFill>
                  <a:srgbClr val="f05523"/>
                </a:solidFill>
                <a:effectLst/>
                <a:uFillTx/>
                <a:latin typeface="Arial"/>
                <a:ea typeface="Verdana"/>
              </a:rPr>
              <a:t> </a:t>
            </a:r>
            <a:endParaRPr b="0" lang="en-US" sz="3600" strike="noStrike" u="none">
              <a:solidFill>
                <a:schemeClr val="dk1"/>
              </a:solidFill>
              <a:effectLst/>
              <a:uFillTx/>
              <a:latin typeface="Arial"/>
            </a:endParaRPr>
          </a:p>
        </p:txBody>
      </p:sp>
      <p:sp>
        <p:nvSpPr>
          <p:cNvPr id="253"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indent="0">
              <a:lnSpc>
                <a:spcPct val="100000"/>
              </a:lnSpc>
              <a:spcBef>
                <a:spcPts val="561"/>
              </a:spcBef>
              <a:buNone/>
              <a:tabLst>
                <a:tab algn="l" pos="0"/>
              </a:tabLst>
            </a:pPr>
            <a:r>
              <a:rPr b="0" lang="en-US" sz="2800" strike="noStrike" u="none">
                <a:solidFill>
                  <a:schemeClr val="dk1"/>
                </a:solidFill>
                <a:effectLst/>
                <a:uFillTx/>
                <a:latin typeface="Arial"/>
                <a:ea typeface="Verdana"/>
              </a:rPr>
              <a:t>A DBMS provides means to ensure that only authorized users access data</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tabLst>
                <a:tab algn="l" pos="0"/>
              </a:tabLst>
            </a:pPr>
            <a:r>
              <a:rPr b="0" lang="en-US" sz="2800" strike="noStrike" u="none">
                <a:solidFill>
                  <a:schemeClr val="dk1"/>
                </a:solidFill>
                <a:effectLst/>
                <a:uFillTx/>
                <a:latin typeface="Arial"/>
                <a:ea typeface="Verdana"/>
              </a:rPr>
              <a:t>Access privileges</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tabLst>
                <a:tab algn="l" pos="0"/>
              </a:tabLst>
            </a:pPr>
            <a:r>
              <a:rPr b="0" lang="en-US" sz="2800" strike="noStrike" u="none">
                <a:solidFill>
                  <a:schemeClr val="dk1"/>
                </a:solidFill>
                <a:effectLst/>
                <a:uFillTx/>
                <a:latin typeface="Arial"/>
                <a:ea typeface="Verdana"/>
              </a:rPr>
              <a:t>Principle of least privilege policy</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tabLst>
                <a:tab algn="l" pos="0"/>
              </a:tabLst>
            </a:pPr>
            <a:r>
              <a:rPr b="0" lang="en-US" sz="2800" strike="noStrike" u="none">
                <a:solidFill>
                  <a:schemeClr val="dk1"/>
                </a:solidFill>
                <a:effectLst/>
                <a:uFillTx/>
                <a:latin typeface="Arial"/>
                <a:ea typeface="Verdana"/>
              </a:rPr>
              <a:t>“least privilege policy”(</a:t>
            </a:r>
            <a:r>
              <a:rPr b="0" lang="zh-TW" sz="2800" strike="noStrike" u="none">
                <a:solidFill>
                  <a:schemeClr val="dk1"/>
                </a:solidFill>
                <a:effectLst/>
                <a:uFillTx/>
                <a:latin typeface="Arial"/>
                <a:ea typeface="Verdana"/>
              </a:rPr>
              <a:t>最小權限原則</a:t>
            </a:r>
            <a:r>
              <a:rPr b="0" lang="en-US" sz="2800" strike="noStrike" u="none">
                <a:solidFill>
                  <a:schemeClr val="dk1"/>
                </a:solidFill>
                <a:effectLst/>
                <a:uFillTx/>
                <a:latin typeface="Arial"/>
                <a:ea typeface="Verdana"/>
              </a:rPr>
              <a:t>)</a:t>
            </a:r>
            <a:endParaRPr b="0" lang="en-US" sz="2800" strike="noStrike" u="none">
              <a:solidFill>
                <a:schemeClr val="dk1"/>
              </a:solidFill>
              <a:effectLst/>
              <a:uFillTx/>
              <a:latin typeface="Arial"/>
            </a:endParaRPr>
          </a:p>
          <a:p>
            <a:pPr marL="457200" indent="0">
              <a:lnSpc>
                <a:spcPct val="100000"/>
              </a:lnSpc>
              <a:spcBef>
                <a:spcPts val="360"/>
              </a:spcBef>
              <a:buNone/>
              <a:tabLst>
                <a:tab algn="l" pos="0"/>
              </a:tabLst>
            </a:pPr>
            <a:r>
              <a:rPr b="0" lang="zh-TW" sz="1800" strike="noStrike" u="none">
                <a:solidFill>
                  <a:schemeClr val="dk1"/>
                </a:solidFill>
                <a:effectLst/>
                <a:uFillTx/>
                <a:latin typeface="Arial"/>
                <a:ea typeface="Verdana"/>
              </a:rPr>
              <a:t>舉個例子：</a:t>
            </a:r>
            <a:endParaRPr b="0" lang="en-US" sz="1800" strike="noStrike" u="none">
              <a:solidFill>
                <a:schemeClr val="dk1"/>
              </a:solidFill>
              <a:effectLst/>
              <a:uFillTx/>
              <a:latin typeface="Arial"/>
            </a:endParaRPr>
          </a:p>
          <a:p>
            <a:pPr marL="457200" indent="0">
              <a:lnSpc>
                <a:spcPct val="100000"/>
              </a:lnSpc>
              <a:spcBef>
                <a:spcPts val="360"/>
              </a:spcBef>
              <a:buNone/>
              <a:tabLst>
                <a:tab algn="l" pos="0"/>
              </a:tabLst>
            </a:pPr>
            <a:r>
              <a:rPr b="0" lang="zh-TW" sz="1800" strike="noStrike" u="none">
                <a:solidFill>
                  <a:schemeClr val="dk1"/>
                </a:solidFill>
                <a:effectLst/>
                <a:uFillTx/>
                <a:latin typeface="Arial"/>
                <a:ea typeface="Verdana"/>
              </a:rPr>
              <a:t>你想吃零食，就只去零食櫃，拿你想要的零食。</a:t>
            </a:r>
            <a:endParaRPr b="0" lang="en-US" sz="1800" strike="noStrike" u="none">
              <a:solidFill>
                <a:schemeClr val="dk1"/>
              </a:solidFill>
              <a:effectLst/>
              <a:uFillTx/>
              <a:latin typeface="Arial"/>
            </a:endParaRPr>
          </a:p>
          <a:p>
            <a:pPr marL="457200" indent="0">
              <a:lnSpc>
                <a:spcPct val="100000"/>
              </a:lnSpc>
              <a:spcBef>
                <a:spcPts val="360"/>
              </a:spcBef>
              <a:buNone/>
              <a:tabLst>
                <a:tab algn="l" pos="0"/>
              </a:tabLst>
            </a:pPr>
            <a:r>
              <a:rPr b="0" lang="zh-TW" sz="1800" strike="noStrike" u="none">
                <a:solidFill>
                  <a:schemeClr val="dk1"/>
                </a:solidFill>
                <a:effectLst/>
                <a:uFillTx/>
                <a:latin typeface="Arial"/>
                <a:ea typeface="Verdana"/>
              </a:rPr>
              <a:t>你想換衣服，就只去衣櫃，拿你需要的衣服。</a:t>
            </a:r>
            <a:endParaRPr b="0" lang="en-US" sz="1800" strike="noStrike" u="none">
              <a:solidFill>
                <a:schemeClr val="dk1"/>
              </a:solidFill>
              <a:effectLst/>
              <a:uFillTx/>
              <a:latin typeface="Arial"/>
            </a:endParaRPr>
          </a:p>
          <a:p>
            <a:pPr marL="457200" indent="0">
              <a:lnSpc>
                <a:spcPct val="100000"/>
              </a:lnSpc>
              <a:spcBef>
                <a:spcPts val="360"/>
              </a:spcBef>
              <a:buNone/>
              <a:tabLst>
                <a:tab algn="l" pos="0"/>
              </a:tabLst>
            </a:pPr>
            <a:r>
              <a:rPr b="0" lang="zh-TW" sz="1800" strike="noStrike" u="none">
                <a:solidFill>
                  <a:schemeClr val="dk1"/>
                </a:solidFill>
                <a:effectLst/>
                <a:uFillTx/>
                <a:latin typeface="Arial"/>
                <a:ea typeface="Verdana"/>
              </a:rPr>
              <a:t>你不會隨便打開工具箱，因為你可能不知道怎麼用那些工具。</a:t>
            </a:r>
            <a:endParaRPr b="0" lang="en-US" sz="1800" strike="noStrike" u="none">
              <a:solidFill>
                <a:schemeClr val="dk1"/>
              </a:solidFill>
              <a:effectLst/>
              <a:uFillTx/>
              <a:latin typeface="Arial"/>
            </a:endParaRPr>
          </a:p>
          <a:p>
            <a:pPr marL="457200" indent="0">
              <a:lnSpc>
                <a:spcPct val="100000"/>
              </a:lnSpc>
              <a:spcBef>
                <a:spcPts val="360"/>
              </a:spcBef>
              <a:buNone/>
              <a:tabLst>
                <a:tab algn="l" pos="0"/>
              </a:tabLst>
            </a:pPr>
            <a:r>
              <a:rPr b="0" lang="zh-TW" sz="1800" strike="noStrike" u="none">
                <a:solidFill>
                  <a:schemeClr val="dk1"/>
                </a:solidFill>
                <a:effectLst/>
                <a:uFillTx/>
                <a:latin typeface="Arial"/>
                <a:ea typeface="Verdana"/>
              </a:rPr>
              <a:t>讓每個使用者或程式，只擁有完成它該做的事情所需要的權限。</a:t>
            </a:r>
            <a:endParaRPr b="0" lang="en-US" sz="1800" strike="noStrike" u="none">
              <a:solidFill>
                <a:schemeClr val="dk1"/>
              </a:solidFill>
              <a:effectLst/>
              <a:uFillTx/>
              <a:latin typeface="Arial"/>
            </a:endParaRPr>
          </a:p>
          <a:p>
            <a:pPr marL="457200" indent="0">
              <a:lnSpc>
                <a:spcPct val="100000"/>
              </a:lnSpc>
              <a:spcBef>
                <a:spcPts val="360"/>
              </a:spcBef>
              <a:buNone/>
              <a:tabLst>
                <a:tab algn="l" pos="0"/>
              </a:tabLst>
            </a:pP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 Management Systems (10 of 10)</a:t>
            </a:r>
            <a:r>
              <a:rPr b="0" lang="en-US" sz="3600" strike="noStrike" u="none">
                <a:solidFill>
                  <a:srgbClr val="f05523"/>
                </a:solidFill>
                <a:effectLst/>
                <a:uFillTx/>
                <a:latin typeface="Arial"/>
                <a:ea typeface="Verdana"/>
              </a:rPr>
              <a:t> </a:t>
            </a:r>
            <a:endParaRPr b="0" lang="en-US" sz="3600" strike="noStrike" u="none">
              <a:solidFill>
                <a:schemeClr val="dk1"/>
              </a:solidFill>
              <a:effectLst/>
              <a:uFillTx/>
              <a:latin typeface="Arial"/>
            </a:endParaRPr>
          </a:p>
        </p:txBody>
      </p:sp>
      <p:sp>
        <p:nvSpPr>
          <p:cNvPr id="25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DMBS provides a variety of techniques to restore the database to a usable form in case it is damaged or destroyed</a:t>
            </a:r>
            <a:endParaRPr b="0" lang="en-US" sz="28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Backup</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Log</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Recovery utility</a:t>
            </a:r>
            <a:endParaRPr b="0" lang="en-US" sz="2400" strike="noStrike" u="none">
              <a:solidFill>
                <a:schemeClr val="dk1"/>
              </a:solidFill>
              <a:effectLst/>
              <a:uFillTx/>
              <a:latin typeface="Arial"/>
            </a:endParaRPr>
          </a:p>
          <a:p>
            <a:pPr marL="914400" indent="-44784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Continuous backup</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Wiki Log</a:t>
            </a:r>
            <a:endParaRPr b="0" lang="en-US" sz="3600" strike="noStrike" u="none">
              <a:solidFill>
                <a:schemeClr val="dk1"/>
              </a:solidFill>
              <a:effectLst/>
              <a:uFillTx/>
              <a:latin typeface="Arial"/>
            </a:endParaRPr>
          </a:p>
        </p:txBody>
      </p:sp>
      <p:pic>
        <p:nvPicPr>
          <p:cNvPr id="257" name="內容版面配置區 4" descr=""/>
          <p:cNvPicPr/>
          <p:nvPr/>
        </p:nvPicPr>
        <p:blipFill>
          <a:blip r:embed="rId1"/>
          <a:stretch/>
        </p:blipFill>
        <p:spPr>
          <a:xfrm>
            <a:off x="25920" y="1295280"/>
            <a:ext cx="11067840" cy="476136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文字方塊 1"/>
          <p:cNvSpPr/>
          <p:nvPr/>
        </p:nvSpPr>
        <p:spPr>
          <a:xfrm>
            <a:off x="762120" y="2286000"/>
            <a:ext cx="6999120" cy="36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sng">
                <a:solidFill>
                  <a:schemeClr val="dk1"/>
                </a:solidFill>
                <a:effectLst/>
                <a:uFillTx/>
                <a:latin typeface="Arial"/>
                <a:ea typeface="ＭＳ Ｐゴシック"/>
                <a:hlinkClick r:id="rId1"/>
              </a:rPr>
              <a:t>https://youtu.be/7okXAW8MwAc?si=4GDZLzX4rMBC4PEO</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System Development</a:t>
            </a:r>
            <a:r>
              <a:rPr b="0" lang="en-US" sz="3600" strike="noStrike" u="none">
                <a:solidFill>
                  <a:srgbClr val="f05523"/>
                </a:solidFill>
                <a:effectLst/>
                <a:uFillTx/>
                <a:latin typeface="Arial"/>
                <a:ea typeface="Verdana"/>
              </a:rPr>
              <a:t> </a:t>
            </a:r>
            <a:r>
              <a:rPr b="0" lang="en-US" sz="3600" strike="noStrike" u="none">
                <a:solidFill>
                  <a:schemeClr val="lt1"/>
                </a:solidFill>
                <a:effectLst/>
                <a:uFillTx/>
                <a:latin typeface="Arial"/>
                <a:ea typeface="Verdana"/>
              </a:rPr>
              <a:t>(1 of 24)</a:t>
            </a:r>
            <a:endParaRPr b="0" lang="en-US" sz="3600" strike="noStrike" u="none">
              <a:solidFill>
                <a:schemeClr val="dk1"/>
              </a:solidFill>
              <a:effectLst/>
              <a:uFillTx/>
              <a:latin typeface="Arial"/>
            </a:endParaRPr>
          </a:p>
        </p:txBody>
      </p:sp>
      <p:sp>
        <p:nvSpPr>
          <p:cNvPr id="26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An information system is a collection of hardware, software, data, people, and procedures that work together to produce information</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System development</a:t>
            </a:r>
            <a:r>
              <a:rPr b="0" lang="en-US" sz="2800" strike="noStrike" u="none">
                <a:solidFill>
                  <a:schemeClr val="dk1"/>
                </a:solidFill>
                <a:effectLst/>
                <a:uFillTx/>
                <a:latin typeface="Arial"/>
                <a:ea typeface="Verdana"/>
              </a:rPr>
              <a:t> is a set of activities used to build an information system</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Databases, Data, and Information (2 of 10) </a:t>
            </a:r>
            <a:endParaRPr b="0" lang="en-US" sz="3600" strike="noStrike" u="none">
              <a:solidFill>
                <a:schemeClr val="dk1"/>
              </a:solidFill>
              <a:effectLst/>
              <a:uFillTx/>
              <a:latin typeface="Arial"/>
            </a:endParaRPr>
          </a:p>
        </p:txBody>
      </p:sp>
      <p:sp>
        <p:nvSpPr>
          <p:cNvPr id="147" name="PlaceHolder 2"/>
          <p:cNvSpPr>
            <a:spLocks noGrp="1"/>
          </p:cNvSpPr>
          <p:nvPr>
            <p:ph/>
          </p:nvPr>
        </p:nvSpPr>
        <p:spPr>
          <a:xfrm>
            <a:off x="228600" y="1295280"/>
            <a:ext cx="3733560" cy="2209320"/>
          </a:xfrm>
          <a:prstGeom prst="rect">
            <a:avLst/>
          </a:prstGeom>
          <a:noFill/>
          <a:ln w="0">
            <a:noFill/>
          </a:ln>
        </p:spPr>
        <p:txBody>
          <a:bodyPr numCol="1" spcCol="0" lIns="91440" rIns="91440" tIns="45720" bIns="45720" anchor="t">
            <a:noAutofit/>
          </a:bodyPr>
          <a:p>
            <a:pPr lvl="1"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Information</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Processed data</a:t>
            </a:r>
            <a:endParaRPr b="0" lang="en-US" sz="24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tabLst>
                <a:tab algn="l" pos="973080"/>
                <a:tab algn="l" pos="1371600"/>
              </a:tabLst>
            </a:pPr>
            <a:r>
              <a:rPr b="0" lang="en-US" sz="2000" strike="noStrike" u="none">
                <a:solidFill>
                  <a:schemeClr val="dk1"/>
                </a:solidFill>
                <a:effectLst/>
                <a:uFillTx/>
                <a:latin typeface="Arial"/>
                <a:ea typeface="Verdana"/>
              </a:rPr>
              <a:t>Organized</a:t>
            </a:r>
            <a:endParaRPr b="0" lang="en-US" sz="20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tabLst>
                <a:tab algn="l" pos="973080"/>
                <a:tab algn="l" pos="1371600"/>
              </a:tabLst>
            </a:pPr>
            <a:r>
              <a:rPr b="0" lang="en-US" sz="2000" strike="noStrike" u="none">
                <a:solidFill>
                  <a:schemeClr val="dk1"/>
                </a:solidFill>
                <a:effectLst/>
                <a:uFillTx/>
                <a:latin typeface="Arial"/>
                <a:ea typeface="Verdana"/>
              </a:rPr>
              <a:t>Meaningful</a:t>
            </a:r>
            <a:endParaRPr b="0" lang="en-US" sz="20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tabLst>
                <a:tab algn="l" pos="973080"/>
                <a:tab algn="l" pos="1371600"/>
              </a:tabLst>
            </a:pPr>
            <a:r>
              <a:rPr b="0" lang="en-US" sz="2000" strike="noStrike" u="none">
                <a:solidFill>
                  <a:schemeClr val="dk1"/>
                </a:solidFill>
                <a:effectLst/>
                <a:uFillTx/>
                <a:latin typeface="Arial"/>
                <a:ea typeface="Verdana"/>
              </a:rPr>
              <a:t>Useful</a:t>
            </a:r>
            <a:endParaRPr b="0" lang="en-US" sz="2000" strike="noStrike" u="none">
              <a:solidFill>
                <a:schemeClr val="dk1"/>
              </a:solidFill>
              <a:effectLst/>
              <a:uFillTx/>
              <a:latin typeface="Arial"/>
            </a:endParaRPr>
          </a:p>
        </p:txBody>
      </p:sp>
      <p:sp>
        <p:nvSpPr>
          <p:cNvPr id="148" name="矩形 2"/>
          <p:cNvSpPr/>
          <p:nvPr/>
        </p:nvSpPr>
        <p:spPr>
          <a:xfrm>
            <a:off x="914400" y="3962520"/>
            <a:ext cx="2437920" cy="1371240"/>
          </a:xfrm>
          <a:prstGeom prst="rect">
            <a:avLst/>
          </a:prstGeom>
          <a:solidFill>
            <a:schemeClr val="accent1"/>
          </a:solidFill>
          <a:ln>
            <a:solidFill>
              <a:srgbClr val="4f81bd"/>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3200" strike="noStrike" u="none">
                <a:solidFill>
                  <a:schemeClr val="lt1"/>
                </a:solidFill>
                <a:effectLst/>
                <a:uFillTx/>
                <a:latin typeface="Calibri"/>
                <a:ea typeface="ＭＳ Ｐゴシック"/>
              </a:rPr>
              <a:t>data</a:t>
            </a:r>
            <a:endParaRPr b="0" lang="en-US" sz="3200" strike="noStrike" u="none">
              <a:solidFill>
                <a:srgbClr val="ffffff"/>
              </a:solidFill>
              <a:effectLst/>
              <a:uFillTx/>
              <a:latin typeface="Arial"/>
            </a:endParaRPr>
          </a:p>
        </p:txBody>
      </p:sp>
      <p:sp>
        <p:nvSpPr>
          <p:cNvPr id="149" name="矩形 3"/>
          <p:cNvSpPr/>
          <p:nvPr/>
        </p:nvSpPr>
        <p:spPr>
          <a:xfrm>
            <a:off x="5791320" y="3962520"/>
            <a:ext cx="2437920" cy="1371240"/>
          </a:xfrm>
          <a:prstGeom prst="rect">
            <a:avLst/>
          </a:prstGeom>
          <a:solidFill>
            <a:schemeClr val="accent6">
              <a:lumMod val="75000"/>
            </a:schemeClr>
          </a:solidFill>
          <a:ln>
            <a:solidFill>
              <a:srgbClr val="f79646">
                <a:lumMod val="75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3200" strike="noStrike" u="none">
                <a:solidFill>
                  <a:schemeClr val="lt1"/>
                </a:solidFill>
                <a:effectLst/>
                <a:uFillTx/>
                <a:latin typeface="Calibri"/>
                <a:ea typeface="ＭＳ Ｐゴシック"/>
              </a:rPr>
              <a:t>information</a:t>
            </a:r>
            <a:endParaRPr b="0" lang="en-US" sz="3200" strike="noStrike" u="none">
              <a:solidFill>
                <a:srgbClr val="ffffff"/>
              </a:solidFill>
              <a:effectLst/>
              <a:uFillTx/>
              <a:latin typeface="Arial"/>
            </a:endParaRPr>
          </a:p>
        </p:txBody>
      </p:sp>
      <p:sp>
        <p:nvSpPr>
          <p:cNvPr id="150" name="箭號: 向右 9"/>
          <p:cNvSpPr/>
          <p:nvPr/>
        </p:nvSpPr>
        <p:spPr>
          <a:xfrm>
            <a:off x="3581280" y="3962520"/>
            <a:ext cx="1980720" cy="1142640"/>
          </a:xfrm>
          <a:prstGeom prst="rightArrow">
            <a:avLst>
              <a:gd name="adj1" fmla="val 50000"/>
              <a:gd name="adj2" fmla="val 50000"/>
            </a:avLst>
          </a:prstGeom>
          <a:solidFill>
            <a:schemeClr val="bg1">
              <a:lumMod val="65000"/>
            </a:schemeClr>
          </a:solidFill>
          <a:ln>
            <a:solidFill>
              <a:srgbClr val="98b855"/>
            </a:solidFill>
            <a:round/>
          </a:ln>
          <a:effectLst>
            <a:outerShdw blurRad="39960" dir="5400000" dist="23040" rotWithShape="0">
              <a:srgbClr val="000000">
                <a:alpha val="35000"/>
              </a:srgbClr>
            </a:outerShdw>
          </a:effectLst>
        </p:spPr>
        <p:style>
          <a:lnRef idx="1">
            <a:schemeClr val="accent3"/>
          </a:lnRef>
          <a:fillRef idx="3">
            <a:schemeClr val="accent3"/>
          </a:fillRef>
          <a:effectRef idx="2">
            <a:schemeClr val="accent3"/>
          </a:effectRef>
          <a:fontRef idx="minor"/>
        </p:style>
        <p:txBody>
          <a:bodyPr lIns="90000" rIns="90000" tIns="45000" bIns="45000" anchor="ctr">
            <a:noAutofit/>
          </a:bodyPr>
          <a:p>
            <a:pPr algn="ctr">
              <a:lnSpc>
                <a:spcPct val="100000"/>
              </a:lnSpc>
            </a:pPr>
            <a:endParaRPr b="0" lang="en-US" sz="2400" strike="noStrike" u="none">
              <a:solidFill>
                <a:schemeClr val="lt1"/>
              </a:solidFill>
              <a:effectLst/>
              <a:uFillTx/>
              <a:latin typeface="Calibri"/>
              <a:ea typeface="ＭＳ Ｐゴシック"/>
            </a:endParaRPr>
          </a:p>
        </p:txBody>
      </p:sp>
      <p:sp>
        <p:nvSpPr>
          <p:cNvPr id="151" name="文字方塊 10"/>
          <p:cNvSpPr/>
          <p:nvPr/>
        </p:nvSpPr>
        <p:spPr>
          <a:xfrm>
            <a:off x="3787920" y="4272120"/>
            <a:ext cx="156780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chemeClr val="lt1"/>
                </a:solidFill>
                <a:effectLst/>
                <a:uFillTx/>
                <a:latin typeface="Arial"/>
                <a:ea typeface="ＭＳ Ｐゴシック"/>
              </a:rPr>
              <a:t>process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(2 of 24)</a:t>
            </a:r>
            <a:endParaRPr b="0" lang="en-US" sz="3600" strike="noStrike" u="none">
              <a:solidFill>
                <a:schemeClr val="dk1"/>
              </a:solidFill>
              <a:effectLst/>
              <a:uFillTx/>
              <a:latin typeface="Arial"/>
            </a:endParaRPr>
          </a:p>
        </p:txBody>
      </p:sp>
      <p:sp>
        <p:nvSpPr>
          <p:cNvPr id="262"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System development</a:t>
            </a:r>
            <a:r>
              <a:rPr b="0" lang="en-US" sz="2800" strike="noStrike" u="none">
                <a:solidFill>
                  <a:schemeClr val="dk1"/>
                </a:solidFill>
                <a:effectLst/>
                <a:uFillTx/>
                <a:latin typeface="Arial"/>
                <a:ea typeface="Verdana"/>
              </a:rPr>
              <a:t> is a set of activities used to build an information system</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System development activities are grouped into phases, and is called the </a:t>
            </a:r>
            <a:r>
              <a:rPr b="1" lang="en-US" sz="2800" strike="noStrike" u="none">
                <a:solidFill>
                  <a:schemeClr val="dk1"/>
                </a:solidFill>
                <a:effectLst/>
                <a:uFillTx/>
                <a:latin typeface="Arial"/>
                <a:ea typeface="Verdana"/>
              </a:rPr>
              <a:t>System Development Life Cycle</a:t>
            </a:r>
            <a:r>
              <a:rPr b="0" lang="en-US" sz="2800" strike="noStrike" u="none">
                <a:solidFill>
                  <a:schemeClr val="dk1"/>
                </a:solidFill>
                <a:effectLst/>
                <a:uFillTx/>
                <a:latin typeface="Arial"/>
                <a:ea typeface="Verdana"/>
              </a:rPr>
              <a:t> (</a:t>
            </a:r>
            <a:r>
              <a:rPr b="1" lang="en-US" sz="2800" strike="noStrike" u="none">
                <a:solidFill>
                  <a:schemeClr val="dk1"/>
                </a:solidFill>
                <a:effectLst/>
                <a:uFillTx/>
                <a:latin typeface="Arial"/>
                <a:ea typeface="Verdana"/>
              </a:rPr>
              <a:t>SDLC</a:t>
            </a:r>
            <a:r>
              <a:rPr b="0" lang="en-US" sz="2800" strike="noStrike" u="none">
                <a:solidFill>
                  <a:schemeClr val="dk1"/>
                </a:solidFill>
                <a:effectLst/>
                <a:uFillTx/>
                <a:latin typeface="Arial"/>
                <a:ea typeface="Verdana"/>
              </a:rPr>
              <a:t>)</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Picture 2" descr="&quot;An illustration, titled, “System Development,” shows the following steps: &#10;1. Planning- Review project requests, Prioritize project requests, Allocate resources, Form project development team; &#10;2. Analysis- Conduct preliminary investigation, Perform detailed analysis activities: Study current system, Determine user requirements, Recommend solution; &#10;3. Design- Acquire hardware and software, if necessary, Develop details of system; &#10;4. Implementation- Develop programs and apps, if necessary, Install and test new system, Train users, Convert to new system; and&#10;5. Support and Security- Perform maintenance activities, Monitor system performance, Assess system security. &#10;The text at the center of the loop reads: Ongoing Activities- Project management, Feasibility assessment, Documentation, Data/information gathering.&quot;&#10;"/>
          <p:cNvPicPr/>
          <p:nvPr/>
        </p:nvPicPr>
        <p:blipFill>
          <a:blip r:embed="rId1"/>
          <a:stretch/>
        </p:blipFill>
        <p:spPr>
          <a:xfrm>
            <a:off x="6120" y="0"/>
            <a:ext cx="7734240" cy="5638320"/>
          </a:xfrm>
          <a:prstGeom prst="rect">
            <a:avLst/>
          </a:prstGeom>
          <a:noFill/>
          <a:ln w="0">
            <a:noFill/>
          </a:ln>
        </p:spPr>
      </p:pic>
      <p:sp>
        <p:nvSpPr>
          <p:cNvPr id="264" name="PlaceHolder 1"/>
          <p:cNvSpPr>
            <a:spLocks noGrp="1"/>
          </p:cNvSpPr>
          <p:nvPr>
            <p:ph/>
          </p:nvPr>
        </p:nvSpPr>
        <p:spPr>
          <a:xfrm>
            <a:off x="457200" y="5715000"/>
            <a:ext cx="8032320" cy="664920"/>
          </a:xfrm>
          <a:prstGeom prst="rect">
            <a:avLst/>
          </a:prstGeom>
          <a:noFill/>
          <a:ln w="0">
            <a:noFill/>
          </a:ln>
        </p:spPr>
        <p:txBody>
          <a:bodyPr numCol="1" spcCol="0" lIns="91440" rIns="91440" tIns="45720" bIns="45720" anchor="t">
            <a:noAutofit/>
          </a:bodyPr>
          <a:p>
            <a:pPr indent="0">
              <a:lnSpc>
                <a:spcPct val="100000"/>
              </a:lnSpc>
              <a:spcBef>
                <a:spcPts val="320"/>
              </a:spcBef>
              <a:buNone/>
              <a:tabLst>
                <a:tab algn="l" pos="0"/>
              </a:tabLst>
            </a:pPr>
            <a:r>
              <a:rPr b="1" lang="en-US" sz="1600" strike="noStrike" u="none">
                <a:solidFill>
                  <a:schemeClr val="dk1"/>
                </a:solidFill>
                <a:effectLst/>
                <a:uFillTx/>
                <a:latin typeface="Arial"/>
                <a:ea typeface="Verdana"/>
              </a:rPr>
              <a:t>Figure 11-11 </a:t>
            </a:r>
            <a:r>
              <a:rPr b="0" lang="en-US" sz="1600" strike="noStrike" u="none">
                <a:solidFill>
                  <a:schemeClr val="dk1"/>
                </a:solidFill>
                <a:effectLst/>
                <a:uFillTx/>
                <a:latin typeface="Arial"/>
                <a:ea typeface="Verdana"/>
              </a:rPr>
              <a:t>System development often consists of five phases that form a loop. Several ongoing activities also take place throughout system development.</a:t>
            </a:r>
            <a:endParaRPr b="0" lang="en-US" sz="1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(4 of 24)</a:t>
            </a:r>
            <a:endParaRPr b="0" lang="en-US" sz="3600" strike="noStrike" u="none">
              <a:solidFill>
                <a:schemeClr val="dk1"/>
              </a:solidFill>
              <a:effectLst/>
              <a:uFillTx/>
              <a:latin typeface="Arial"/>
            </a:endParaRPr>
          </a:p>
        </p:txBody>
      </p:sp>
      <p:sp>
        <p:nvSpPr>
          <p:cNvPr id="266"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System development should follow three general guidelines:</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Group activities into phases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Involve users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Define standards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(5 of 24)</a:t>
            </a:r>
            <a:endParaRPr b="0" lang="en-US" sz="3600" strike="noStrike" u="none">
              <a:solidFill>
                <a:schemeClr val="dk1"/>
              </a:solidFill>
              <a:effectLst/>
              <a:uFillTx/>
              <a:latin typeface="Arial"/>
            </a:endParaRPr>
          </a:p>
        </p:txBody>
      </p:sp>
      <p:sp>
        <p:nvSpPr>
          <p:cNvPr id="268"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System development should involve representatives from each department in which the proposed system will be used</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systems analyst</a:t>
            </a:r>
            <a:r>
              <a:rPr b="0" lang="en-US" sz="2800" strike="noStrike" u="none">
                <a:solidFill>
                  <a:schemeClr val="dk1"/>
                </a:solidFill>
                <a:effectLst/>
                <a:uFillTx/>
                <a:latin typeface="Arial"/>
                <a:ea typeface="Verdana"/>
              </a:rPr>
              <a:t> is responsible for designing and developing an information system</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(6 of 24)</a:t>
            </a:r>
            <a:endParaRPr b="0" lang="en-US" sz="3600" strike="noStrike" u="none">
              <a:solidFill>
                <a:schemeClr val="dk1"/>
              </a:solidFill>
              <a:effectLst/>
              <a:uFillTx/>
              <a:latin typeface="Arial"/>
            </a:endParaRPr>
          </a:p>
        </p:txBody>
      </p:sp>
      <p:sp>
        <p:nvSpPr>
          <p:cNvPr id="270" name="PlaceHolder 2"/>
          <p:cNvSpPr>
            <a:spLocks noGrp="1"/>
          </p:cNvSpPr>
          <p:nvPr>
            <p:ph/>
          </p:nvPr>
        </p:nvSpPr>
        <p:spPr>
          <a:xfrm>
            <a:off x="76320" y="1189080"/>
            <a:ext cx="8915040" cy="498276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Project management</a:t>
            </a:r>
            <a:r>
              <a:rPr b="0" lang="en-US" sz="2800" strike="noStrike" u="none">
                <a:solidFill>
                  <a:schemeClr val="dk1"/>
                </a:solidFill>
                <a:effectLst/>
                <a:uFillTx/>
                <a:latin typeface="Arial"/>
                <a:ea typeface="Verdana"/>
              </a:rPr>
              <a:t> is the process of planning, scheduling, and then controlling the activities during system development</a:t>
            </a:r>
            <a:r>
              <a:rPr b="0" lang="en-US" sz="2800" strike="noStrike" u="none">
                <a:solidFill>
                  <a:schemeClr val="dk1"/>
                </a:solidFill>
                <a:effectLst/>
                <a:uFillTx/>
                <a:latin typeface="Arial"/>
                <a:ea typeface="Verdana"/>
              </a:rPr>
              <a:t> </a:t>
            </a:r>
            <a:r>
              <a:rPr b="1" lang="en-US" sz="2800" strike="noStrike" u="none">
                <a:solidFill>
                  <a:schemeClr val="dk1"/>
                </a:solidFill>
                <a:effectLst/>
                <a:uFillTx/>
                <a:latin typeface="微軟正黑體"/>
                <a:ea typeface="微軟正黑體"/>
              </a:rPr>
              <a:t>(</a:t>
            </a:r>
            <a:r>
              <a:rPr b="1" lang="zh-TW" sz="2800" strike="noStrike" u="none">
                <a:solidFill>
                  <a:schemeClr val="dk1"/>
                </a:solidFill>
                <a:effectLst/>
                <a:uFillTx/>
                <a:latin typeface="微軟正黑體"/>
                <a:ea typeface="微軟正黑體"/>
              </a:rPr>
              <a:t>任務</a:t>
            </a:r>
            <a:r>
              <a:rPr b="1" lang="en-US" sz="2800" strike="noStrike" u="none">
                <a:solidFill>
                  <a:schemeClr val="dk1"/>
                </a:solidFill>
                <a:effectLst/>
                <a:uFillTx/>
                <a:latin typeface="微軟正黑體"/>
                <a:ea typeface="微軟正黑體"/>
              </a:rPr>
              <a:t>:</a:t>
            </a:r>
            <a:r>
              <a:rPr b="1" lang="zh-TW" sz="2800" strike="noStrike" u="none">
                <a:solidFill>
                  <a:schemeClr val="dk1"/>
                </a:solidFill>
                <a:effectLst/>
                <a:uFillTx/>
                <a:latin typeface="微軟正黑體"/>
                <a:ea typeface="微軟正黑體"/>
              </a:rPr>
              <a:t>協調、管理、最大化效率</a:t>
            </a:r>
            <a:r>
              <a:rPr b="1" lang="en-US" sz="2800" strike="noStrike" u="none">
                <a:solidFill>
                  <a:schemeClr val="dk1"/>
                </a:solidFill>
                <a:effectLst/>
                <a:uFillTx/>
                <a:latin typeface="微軟正黑體"/>
                <a:ea typeface="微軟正黑體"/>
              </a:rPr>
              <a:t>)</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To plan and schedule a project efficiently, the project leader identifies the following elements:</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Scope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Required activities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Time estimates for each activity</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Cost estimates for each activity</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Order of activities</a:t>
            </a:r>
            <a:endParaRPr b="0" lang="en-US" sz="2400" strike="noStrike" u="none">
              <a:solidFill>
                <a:schemeClr val="dk1"/>
              </a:solidFill>
              <a:effectLst/>
              <a:uFillTx/>
              <a:latin typeface="Arial"/>
            </a:endParaRPr>
          </a:p>
          <a:p>
            <a:pPr marL="914400" indent="-457200">
              <a:lnSpc>
                <a:spcPct val="100000"/>
              </a:lnSpc>
              <a:spcBef>
                <a:spcPts val="561"/>
              </a:spcBef>
              <a:buClr>
                <a:srgbClr val="8a288f"/>
              </a:buClr>
              <a:buFont typeface="Arial"/>
              <a:buChar char="–"/>
            </a:pPr>
            <a:r>
              <a:rPr b="0" lang="en-US" sz="2400" strike="noStrike" u="none">
                <a:solidFill>
                  <a:schemeClr val="dk1"/>
                </a:solidFill>
                <a:effectLst/>
                <a:uFillTx/>
                <a:latin typeface="Arial"/>
                <a:ea typeface="Verdana"/>
              </a:rPr>
              <a:t>Activities that can take place </a:t>
            </a:r>
            <a:r>
              <a:rPr b="0" lang="en-US" sz="2800" strike="noStrike" u="none">
                <a:solidFill>
                  <a:schemeClr val="dk1"/>
                </a:solidFill>
                <a:effectLst/>
                <a:uFillTx/>
                <a:latin typeface="Arial"/>
                <a:ea typeface="Verdana"/>
              </a:rPr>
              <a:t>at the same time</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Gantt &amp; PERT</a:t>
            </a:r>
            <a:r>
              <a:rPr b="0" lang="en-US" sz="3600" strike="noStrike" u="none">
                <a:solidFill>
                  <a:schemeClr val="lt1"/>
                </a:solidFill>
                <a:effectLst/>
                <a:uFillTx/>
                <a:latin typeface="Arial"/>
                <a:ea typeface="Verdana"/>
              </a:rPr>
              <a:t> charts</a:t>
            </a:r>
            <a:endParaRPr b="0" lang="en-US" sz="3600" strike="noStrike" u="none">
              <a:solidFill>
                <a:schemeClr val="dk1"/>
              </a:solidFill>
              <a:effectLst/>
              <a:uFillTx/>
              <a:latin typeface="Arial"/>
            </a:endParaRPr>
          </a:p>
        </p:txBody>
      </p:sp>
      <p:pic>
        <p:nvPicPr>
          <p:cNvPr id="272" name="內容版面配置區 3" descr=""/>
          <p:cNvPicPr/>
          <p:nvPr/>
        </p:nvPicPr>
        <p:blipFill>
          <a:blip r:embed="rId1"/>
          <a:srcRect l="0" t="0" r="10403" b="-1530"/>
          <a:stretch/>
        </p:blipFill>
        <p:spPr>
          <a:xfrm>
            <a:off x="2666880" y="2286000"/>
            <a:ext cx="5556240" cy="3704040"/>
          </a:xfrm>
          <a:prstGeom prst="rect">
            <a:avLst/>
          </a:prstGeom>
          <a:noFill/>
          <a:ln w="0">
            <a:noFill/>
          </a:ln>
        </p:spPr>
      </p:pic>
      <p:sp>
        <p:nvSpPr>
          <p:cNvPr id="273" name="文字方塊 4"/>
          <p:cNvSpPr/>
          <p:nvPr/>
        </p:nvSpPr>
        <p:spPr>
          <a:xfrm>
            <a:off x="1905120" y="2971800"/>
            <a:ext cx="553680" cy="2809080"/>
          </a:xfrm>
          <a:prstGeom prst="rect">
            <a:avLst/>
          </a:prstGeom>
          <a:noFill/>
          <a:ln w="0">
            <a:noFill/>
          </a:ln>
        </p:spPr>
        <p:style>
          <a:lnRef idx="0"/>
          <a:fillRef idx="0"/>
          <a:effectRef idx="0"/>
          <a:fontRef idx="minor"/>
        </p:style>
        <p:txBody>
          <a:bodyPr wrap="none" lIns="45000" rIns="45000" tIns="90000" bIns="90000" anchor="t" vert="eaVert">
            <a:noAutofit/>
          </a:bodyPr>
          <a:p>
            <a:pPr>
              <a:lnSpc>
                <a:spcPct val="100000"/>
              </a:lnSpc>
            </a:pPr>
            <a:r>
              <a:rPr b="0" lang="zh-TW" sz="2400" strike="noStrike" u="none">
                <a:solidFill>
                  <a:schemeClr val="dk1"/>
                </a:solidFill>
                <a:effectLst/>
                <a:uFillTx/>
                <a:latin typeface="Arial"/>
                <a:ea typeface="ＭＳ Ｐゴシック"/>
              </a:rPr>
              <a:t>左側欄位 </a:t>
            </a:r>
            <a:r>
              <a:rPr b="0" lang="en-US" sz="2400" strike="noStrike" u="none">
                <a:solidFill>
                  <a:schemeClr val="dk1"/>
                </a:solidFill>
                <a:effectLst/>
                <a:uFillTx/>
                <a:latin typeface="Arial"/>
                <a:ea typeface="ＭＳ Ｐゴシック"/>
              </a:rPr>
              <a:t>: </a:t>
            </a:r>
            <a:r>
              <a:rPr b="0" lang="zh-TW" sz="2400" strike="noStrike" u="none">
                <a:solidFill>
                  <a:schemeClr val="dk1"/>
                </a:solidFill>
                <a:effectLst/>
                <a:uFillTx/>
                <a:latin typeface="Arial"/>
                <a:ea typeface="ＭＳ Ｐゴシック"/>
              </a:rPr>
              <a:t>任務列表</a:t>
            </a:r>
            <a:endParaRPr b="0" lang="en-US" sz="2400" strike="noStrike" u="none">
              <a:solidFill>
                <a:srgbClr val="000000"/>
              </a:solidFill>
              <a:effectLst/>
              <a:uFillTx/>
              <a:latin typeface="Arial"/>
            </a:endParaRPr>
          </a:p>
        </p:txBody>
      </p:sp>
      <p:sp>
        <p:nvSpPr>
          <p:cNvPr id="274" name="文字方塊 7"/>
          <p:cNvSpPr/>
          <p:nvPr/>
        </p:nvSpPr>
        <p:spPr>
          <a:xfrm>
            <a:off x="4267080" y="1523880"/>
            <a:ext cx="3891960" cy="830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X</a:t>
            </a:r>
            <a:r>
              <a:rPr b="0" lang="zh-TW" sz="2400" strike="noStrike" u="none">
                <a:solidFill>
                  <a:schemeClr val="dk1"/>
                </a:solidFill>
                <a:effectLst/>
                <a:uFillTx/>
                <a:latin typeface="Arial"/>
                <a:ea typeface="ＭＳ Ｐゴシック"/>
              </a:rPr>
              <a:t>軸 </a:t>
            </a:r>
            <a:r>
              <a:rPr b="0" lang="en-US" sz="2400" strike="noStrike" u="none">
                <a:solidFill>
                  <a:schemeClr val="dk1"/>
                </a:solidFill>
                <a:effectLst/>
                <a:uFillTx/>
                <a:latin typeface="Arial"/>
                <a:ea typeface="ＭＳ Ｐゴシック"/>
              </a:rPr>
              <a:t>: </a:t>
            </a:r>
            <a:r>
              <a:rPr b="0" lang="zh-TW" sz="2400" strike="noStrike" u="none">
                <a:solidFill>
                  <a:schemeClr val="dk1"/>
                </a:solidFill>
                <a:effectLst/>
                <a:uFillTx/>
                <a:latin typeface="Arial"/>
                <a:ea typeface="ＭＳ Ｐゴシック"/>
              </a:rPr>
              <a:t>時間尺度 </a:t>
            </a:r>
            <a:r>
              <a:rPr b="0" lang="en-US" sz="2400" strike="noStrike" u="none">
                <a:solidFill>
                  <a:schemeClr val="dk1"/>
                </a:solidFill>
                <a:effectLst/>
                <a:uFillTx/>
                <a:latin typeface="Arial"/>
                <a:ea typeface="ＭＳ Ｐゴシック"/>
              </a:rPr>
              <a:t>(e.g. </a:t>
            </a:r>
            <a:r>
              <a:rPr b="0" lang="zh-TW" sz="2400" strike="noStrike" u="none">
                <a:solidFill>
                  <a:schemeClr val="dk1"/>
                </a:solidFill>
                <a:effectLst/>
                <a:uFillTx/>
                <a:latin typeface="Arial"/>
                <a:ea typeface="ＭＳ Ｐゴシック"/>
              </a:rPr>
              <a:t>年、月</a:t>
            </a:r>
            <a:r>
              <a:rPr b="0" lang="en-US" sz="2400" strike="noStrike" u="none">
                <a:solidFill>
                  <a:schemeClr val="dk1"/>
                </a:solidFill>
                <a:effectLst/>
                <a:uFillTx/>
                <a:latin typeface="Arial"/>
                <a:ea typeface="ＭＳ Ｐゴシック"/>
              </a:rPr>
              <a:t>)</a:t>
            </a:r>
            <a:endParaRPr b="0" lang="en-US" sz="2400" strike="noStrike" u="none">
              <a:solidFill>
                <a:srgbClr val="000000"/>
              </a:solidFill>
              <a:effectLst/>
              <a:uFillTx/>
              <a:latin typeface="Arial"/>
            </a:endParaRPr>
          </a:p>
          <a:p>
            <a:pPr>
              <a:lnSpc>
                <a:spcPct val="100000"/>
              </a:lnSpc>
            </a:pPr>
            <a:r>
              <a:rPr b="0" lang="zh-TW" sz="2400" strike="noStrike" u="none">
                <a:solidFill>
                  <a:schemeClr val="dk1"/>
                </a:solidFill>
                <a:effectLst/>
                <a:uFillTx/>
                <a:latin typeface="Arial"/>
                <a:ea typeface="ＭＳ Ｐゴシック"/>
              </a:rPr>
              <a:t>條狀圖 </a:t>
            </a:r>
            <a:r>
              <a:rPr b="0" lang="en-US" sz="2400" strike="noStrike" u="none">
                <a:solidFill>
                  <a:schemeClr val="dk1"/>
                </a:solidFill>
                <a:effectLst/>
                <a:uFillTx/>
                <a:latin typeface="Arial"/>
                <a:ea typeface="ＭＳ Ｐゴシック"/>
              </a:rPr>
              <a:t>: </a:t>
            </a:r>
            <a:r>
              <a:rPr b="0" lang="zh-TW" sz="2400" strike="noStrike" u="none">
                <a:solidFill>
                  <a:schemeClr val="dk1"/>
                </a:solidFill>
                <a:effectLst/>
                <a:uFillTx/>
                <a:latin typeface="Arial"/>
                <a:ea typeface="ＭＳ Ｐゴシック"/>
              </a:rPr>
              <a:t>長度表示持續時間</a:t>
            </a:r>
            <a:endParaRPr b="0" lang="en-US" sz="2400" strike="noStrike" u="none">
              <a:solidFill>
                <a:srgbClr val="000000"/>
              </a:solidFill>
              <a:effectLst/>
              <a:uFillTx/>
              <a:latin typeface="Arial"/>
            </a:endParaRPr>
          </a:p>
        </p:txBody>
      </p:sp>
      <p:sp>
        <p:nvSpPr>
          <p:cNvPr id="275" name="文字方塊 8"/>
          <p:cNvSpPr/>
          <p:nvPr/>
        </p:nvSpPr>
        <p:spPr>
          <a:xfrm>
            <a:off x="228600" y="1212480"/>
            <a:ext cx="3100680" cy="138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chemeClr val="dk1"/>
                </a:solidFill>
                <a:effectLst/>
                <a:uFillTx/>
                <a:latin typeface="Arial"/>
                <a:ea typeface="ＭＳ Ｐゴシック"/>
              </a:rPr>
              <a:t>Gantt chart</a:t>
            </a:r>
            <a:endParaRPr b="0" lang="en-US" sz="2800" strike="noStrike" u="none">
              <a:solidFill>
                <a:srgbClr val="000000"/>
              </a:solidFill>
              <a:effectLst/>
              <a:uFillTx/>
              <a:latin typeface="Arial"/>
            </a:endParaRPr>
          </a:p>
          <a:p>
            <a:pPr>
              <a:lnSpc>
                <a:spcPct val="100000"/>
              </a:lnSpc>
            </a:pPr>
            <a:r>
              <a:rPr b="0" lang="zh-TW" sz="2800" strike="noStrike" u="none">
                <a:solidFill>
                  <a:schemeClr val="dk1"/>
                </a:solidFill>
                <a:effectLst/>
                <a:uFillTx/>
                <a:latin typeface="Arial"/>
                <a:ea typeface="ＭＳ Ｐゴシック"/>
              </a:rPr>
              <a:t>視覺化專案管理</a:t>
            </a:r>
            <a:endParaRPr b="0" lang="en-US" sz="2800" strike="noStrike" u="none">
              <a:solidFill>
                <a:srgbClr val="000000"/>
              </a:solidFill>
              <a:effectLst/>
              <a:uFillTx/>
              <a:latin typeface="Arial"/>
            </a:endParaRPr>
          </a:p>
          <a:p>
            <a:pPr>
              <a:lnSpc>
                <a:spcPct val="100000"/>
              </a:lnSpc>
            </a:pPr>
            <a:r>
              <a:rPr b="0" lang="zh-TW" sz="2800" strike="noStrike" u="none">
                <a:solidFill>
                  <a:schemeClr val="dk1"/>
                </a:solidFill>
                <a:effectLst/>
                <a:uFillTx/>
                <a:latin typeface="Arial"/>
                <a:ea typeface="ＭＳ Ｐゴシック"/>
              </a:rPr>
              <a:t>方便追蹤進度</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Gantt &amp; PERT</a:t>
            </a:r>
            <a:r>
              <a:rPr b="0" lang="en-US" sz="3600" strike="noStrike" u="none">
                <a:solidFill>
                  <a:schemeClr val="lt1"/>
                </a:solidFill>
                <a:effectLst/>
                <a:uFillTx/>
                <a:latin typeface="Arial"/>
                <a:ea typeface="Verdana"/>
              </a:rPr>
              <a:t> charts</a:t>
            </a:r>
            <a:endParaRPr b="0" lang="en-US" sz="3600" strike="noStrike" u="none">
              <a:solidFill>
                <a:schemeClr val="dk1"/>
              </a:solidFill>
              <a:effectLst/>
              <a:uFillTx/>
              <a:latin typeface="Arial"/>
            </a:endParaRPr>
          </a:p>
        </p:txBody>
      </p:sp>
      <p:sp>
        <p:nvSpPr>
          <p:cNvPr id="277" name="文字方塊 8"/>
          <p:cNvSpPr/>
          <p:nvPr/>
        </p:nvSpPr>
        <p:spPr>
          <a:xfrm>
            <a:off x="228600" y="1388880"/>
            <a:ext cx="4114440" cy="138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chemeClr val="dk1"/>
                </a:solidFill>
                <a:effectLst/>
                <a:uFillTx/>
                <a:latin typeface="Arial"/>
                <a:ea typeface="ＭＳ Ｐゴシック"/>
              </a:rPr>
              <a:t>PERT</a:t>
            </a:r>
            <a:r>
              <a:rPr b="0" lang="en-US" sz="2800" strike="noStrike" u="none">
                <a:solidFill>
                  <a:schemeClr val="dk1"/>
                </a:solidFill>
                <a:effectLst/>
                <a:uFillTx/>
                <a:latin typeface="Arial"/>
                <a:ea typeface="ＭＳ Ｐゴシック"/>
              </a:rPr>
              <a:t> chart</a:t>
            </a:r>
            <a:endParaRPr b="0" lang="en-US" sz="2800" strike="noStrike" u="none">
              <a:solidFill>
                <a:srgbClr val="000000"/>
              </a:solidFill>
              <a:effectLst/>
              <a:uFillTx/>
              <a:latin typeface="Arial"/>
            </a:endParaRPr>
          </a:p>
          <a:p>
            <a:pPr>
              <a:lnSpc>
                <a:spcPct val="100000"/>
              </a:lnSpc>
            </a:pPr>
            <a:r>
              <a:rPr b="0" lang="zh-TW" sz="2800" strike="noStrike" u="none">
                <a:solidFill>
                  <a:schemeClr val="dk1"/>
                </a:solidFill>
                <a:effectLst/>
                <a:uFillTx/>
                <a:latin typeface="Arial"/>
                <a:ea typeface="ＭＳ Ｐゴシック"/>
              </a:rPr>
              <a:t>顯示各任務的依賴關係</a:t>
            </a:r>
            <a:endParaRPr b="0" lang="en-US" sz="2800" strike="noStrike" u="none">
              <a:solidFill>
                <a:srgbClr val="000000"/>
              </a:solidFill>
              <a:effectLst/>
              <a:uFillTx/>
              <a:latin typeface="Arial"/>
            </a:endParaRPr>
          </a:p>
          <a:p>
            <a:pPr>
              <a:lnSpc>
                <a:spcPct val="100000"/>
              </a:lnSpc>
            </a:pPr>
            <a:r>
              <a:rPr b="0" lang="zh-TW" sz="2800" strike="noStrike" u="none">
                <a:solidFill>
                  <a:schemeClr val="dk1"/>
                </a:solidFill>
                <a:effectLst/>
                <a:uFillTx/>
                <a:latin typeface="Arial"/>
                <a:ea typeface="ＭＳ Ｐゴシック"/>
              </a:rPr>
              <a:t>用來估計時間</a:t>
            </a:r>
            <a:r>
              <a:rPr b="0" lang="en-US" sz="2800" strike="noStrike" u="none">
                <a:solidFill>
                  <a:schemeClr val="dk1"/>
                </a:solidFill>
                <a:effectLst/>
                <a:uFillTx/>
                <a:latin typeface="Arial"/>
                <a:ea typeface="ＭＳ Ｐゴシック"/>
              </a:rPr>
              <a:t>&amp;</a:t>
            </a:r>
            <a:r>
              <a:rPr b="0" lang="zh-TW" sz="2800" strike="noStrike" u="none">
                <a:solidFill>
                  <a:schemeClr val="dk1"/>
                </a:solidFill>
                <a:effectLst/>
                <a:uFillTx/>
                <a:latin typeface="Arial"/>
                <a:ea typeface="ＭＳ Ｐゴシック"/>
              </a:rPr>
              <a:t>風險評估</a:t>
            </a:r>
            <a:endParaRPr b="0" lang="en-US" sz="2800" strike="noStrike" u="none">
              <a:solidFill>
                <a:srgbClr val="000000"/>
              </a:solidFill>
              <a:effectLst/>
              <a:uFillTx/>
              <a:latin typeface="Arial"/>
            </a:endParaRPr>
          </a:p>
        </p:txBody>
      </p:sp>
      <p:pic>
        <p:nvPicPr>
          <p:cNvPr id="278" name="內容版面配置區 11" descr=""/>
          <p:cNvPicPr/>
          <p:nvPr/>
        </p:nvPicPr>
        <p:blipFill>
          <a:blip r:embed="rId1"/>
          <a:stretch/>
        </p:blipFill>
        <p:spPr>
          <a:xfrm>
            <a:off x="3505320" y="2773800"/>
            <a:ext cx="5312520" cy="3208320"/>
          </a:xfrm>
          <a:prstGeom prst="rect">
            <a:avLst/>
          </a:prstGeom>
          <a:noFill/>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(8 of 24)</a:t>
            </a:r>
            <a:endParaRPr b="0" lang="en-US" sz="3600" strike="noStrike" u="none">
              <a:solidFill>
                <a:schemeClr val="dk1"/>
              </a:solidFill>
              <a:effectLst/>
              <a:uFillTx/>
              <a:latin typeface="Arial"/>
            </a:endParaRPr>
          </a:p>
        </p:txBody>
      </p:sp>
      <p:sp>
        <p:nvSpPr>
          <p:cNvPr id="28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Feasibility</a:t>
            </a:r>
            <a:r>
              <a:rPr b="1" lang="en-US" sz="2800" strike="noStrike" u="none">
                <a:solidFill>
                  <a:schemeClr val="dk1"/>
                </a:solidFill>
                <a:effectLst/>
                <a:uFillTx/>
                <a:latin typeface="Arial"/>
                <a:ea typeface="Verdana"/>
              </a:rPr>
              <a:t> </a:t>
            </a:r>
            <a:r>
              <a:rPr b="1" lang="en-US" sz="2800" strike="noStrike" u="none">
                <a:solidFill>
                  <a:schemeClr val="dk1"/>
                </a:solidFill>
                <a:effectLst/>
                <a:uFillTx/>
                <a:latin typeface="微軟正黑體"/>
                <a:ea typeface="微軟正黑體"/>
              </a:rPr>
              <a:t>(</a:t>
            </a:r>
            <a:r>
              <a:rPr b="1" lang="zh-TW" sz="2800" strike="noStrike" u="none">
                <a:solidFill>
                  <a:schemeClr val="dk1"/>
                </a:solidFill>
                <a:effectLst/>
                <a:uFillTx/>
                <a:latin typeface="微軟正黑體"/>
                <a:ea typeface="微軟正黑體"/>
              </a:rPr>
              <a:t>可行性</a:t>
            </a:r>
            <a:r>
              <a:rPr b="1" lang="en-US" sz="2800" strike="noStrike" u="none">
                <a:solidFill>
                  <a:schemeClr val="dk1"/>
                </a:solidFill>
                <a:effectLst/>
                <a:uFillTx/>
                <a:latin typeface="微軟正黑體"/>
                <a:ea typeface="微軟正黑體"/>
              </a:rPr>
              <a:t>) </a:t>
            </a:r>
            <a:r>
              <a:rPr b="0" lang="en-US" sz="2800" strike="noStrike" u="none">
                <a:solidFill>
                  <a:schemeClr val="dk1"/>
                </a:solidFill>
                <a:effectLst/>
                <a:uFillTx/>
                <a:latin typeface="Arial"/>
                <a:ea typeface="Verdana"/>
              </a:rPr>
              <a:t>is a measure of how suitable the development of a system will be to the organization</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Operational feasibility </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Schedule feasibility</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Technical feasibility</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Economic feasibility</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(9 of 24)</a:t>
            </a:r>
            <a:endParaRPr b="0" lang="en-US" sz="3600" strike="noStrike" u="none">
              <a:solidFill>
                <a:schemeClr val="dk1"/>
              </a:solidFill>
              <a:effectLst/>
              <a:uFillTx/>
              <a:latin typeface="Arial"/>
            </a:endParaRPr>
          </a:p>
        </p:txBody>
      </p:sp>
      <p:sp>
        <p:nvSpPr>
          <p:cNvPr id="282"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Documentation</a:t>
            </a:r>
            <a:r>
              <a:rPr b="0" lang="en-US" sz="2800" strike="noStrike" u="none">
                <a:solidFill>
                  <a:srgbClr val="5e8945"/>
                </a:solidFill>
                <a:effectLst/>
                <a:uFillTx/>
                <a:latin typeface="Arial"/>
                <a:ea typeface="Verdana"/>
              </a:rPr>
              <a:t> </a:t>
            </a:r>
            <a:r>
              <a:rPr b="0" lang="en-US" sz="2800" strike="noStrike" u="none">
                <a:solidFill>
                  <a:schemeClr val="dk1"/>
                </a:solidFill>
                <a:effectLst/>
                <a:uFillTx/>
                <a:latin typeface="Arial"/>
                <a:ea typeface="Verdana"/>
              </a:rPr>
              <a:t>is the collection and summarization of data, information, and deliverables</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Maintaining up-to-date documentation should be an ongoing part of system development</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zh-TW" sz="2800" strike="noStrike" u="none">
                <a:solidFill>
                  <a:schemeClr val="dk1"/>
                </a:solidFill>
                <a:effectLst/>
                <a:uFillTx/>
                <a:latin typeface="Arial"/>
                <a:ea typeface="Verdana"/>
              </a:rPr>
              <a:t>像是一本使用者手冊</a:t>
            </a:r>
            <a:endParaRPr b="0" lang="en-US" sz="2800" strike="noStrike" u="none">
              <a:solidFill>
                <a:schemeClr val="dk1"/>
              </a:solidFill>
              <a:effectLst/>
              <a:uFillTx/>
              <a:latin typeface="Arial"/>
            </a:endParaRPr>
          </a:p>
          <a:p>
            <a:pPr indent="0">
              <a:lnSpc>
                <a:spcPct val="100000"/>
              </a:lnSpc>
              <a:spcBef>
                <a:spcPts val="561"/>
              </a:spcBef>
              <a:buNone/>
              <a:tabLst>
                <a:tab algn="l" pos="0"/>
              </a:tabLst>
            </a:pP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(10 of 24)</a:t>
            </a:r>
            <a:endParaRPr b="0" lang="en-US" sz="3600" strike="noStrike" u="none">
              <a:solidFill>
                <a:schemeClr val="dk1"/>
              </a:solidFill>
              <a:effectLst/>
              <a:uFillTx/>
              <a:latin typeface="Arial"/>
            </a:endParaRPr>
          </a:p>
        </p:txBody>
      </p:sp>
      <p:sp>
        <p:nvSpPr>
          <p:cNvPr id="284"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During system development, members of the project team gather data and information</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Review documentation</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Observe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Survey</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Interview</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Joint-Application Design (JAD) Sessions </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Research</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Data/Information</a:t>
            </a:r>
            <a:endParaRPr b="0" lang="en-US" sz="3600" strike="noStrike" u="none">
              <a:solidFill>
                <a:schemeClr val="dk1"/>
              </a:solidFill>
              <a:effectLst/>
              <a:uFillTx/>
              <a:latin typeface="Arial"/>
            </a:endParaRPr>
          </a:p>
        </p:txBody>
      </p:sp>
      <p:graphicFrame>
        <p:nvGraphicFramePr>
          <p:cNvPr id="153" name="表格 4"/>
          <p:cNvGraphicFramePr/>
          <p:nvPr/>
        </p:nvGraphicFramePr>
        <p:xfrm>
          <a:off x="228600" y="1295280"/>
          <a:ext cx="8762760" cy="4487760"/>
        </p:xfrm>
        <a:graphic>
          <a:graphicData uri="http://schemas.openxmlformats.org/drawingml/2006/table">
            <a:tbl>
              <a:tblPr/>
              <a:tblGrid>
                <a:gridCol w="2920680"/>
                <a:gridCol w="2920680"/>
                <a:gridCol w="2920680"/>
              </a:tblGrid>
              <a:tr h="370800">
                <a:tc>
                  <a:txBody>
                    <a:bodyPr anchor="ctr">
                      <a:noAutofit/>
                    </a:bodyPr>
                    <a:p>
                      <a:pPr defTabSz="914400">
                        <a:lnSpc>
                          <a:spcPct val="100000"/>
                        </a:lnSpc>
                      </a:pPr>
                      <a:r>
                        <a:rPr b="1" lang="en-US" sz="1800" strike="noStrike" u="none">
                          <a:solidFill>
                            <a:schemeClr val="lt1"/>
                          </a:solidFill>
                          <a:effectLst/>
                          <a:uFillTx/>
                          <a:latin typeface="Calibri"/>
                        </a:rPr>
                        <a:t>Characteristic</a:t>
                      </a:r>
                      <a:endParaRPr b="0" lang="en-US" sz="1800" strike="noStrike" u="none">
                        <a:solidFill>
                          <a:srgbClr val="ffffff"/>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ctr">
                      <a:noAutofit/>
                    </a:bodyPr>
                    <a:p>
                      <a:pPr defTabSz="914400">
                        <a:lnSpc>
                          <a:spcPct val="100000"/>
                        </a:lnSpc>
                      </a:pPr>
                      <a:r>
                        <a:rPr b="1" lang="en-US" sz="1800" strike="noStrike" u="none">
                          <a:solidFill>
                            <a:schemeClr val="lt1"/>
                          </a:solidFill>
                          <a:effectLst/>
                          <a:uFillTx/>
                          <a:latin typeface="Calibri"/>
                        </a:rPr>
                        <a:t>Data</a:t>
                      </a:r>
                      <a:endParaRPr b="0" lang="en-US" sz="1800" strike="noStrike" u="none">
                        <a:solidFill>
                          <a:srgbClr val="ffffff"/>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ctr">
                      <a:noAutofit/>
                    </a:bodyPr>
                    <a:p>
                      <a:pPr defTabSz="914400">
                        <a:lnSpc>
                          <a:spcPct val="100000"/>
                        </a:lnSpc>
                      </a:pPr>
                      <a:r>
                        <a:rPr b="1" lang="en-US" sz="1800" strike="noStrike" u="none">
                          <a:solidFill>
                            <a:schemeClr val="lt1"/>
                          </a:solidFill>
                          <a:effectLst/>
                          <a:uFillTx/>
                          <a:latin typeface="Calibri"/>
                        </a:rPr>
                        <a:t>Information</a:t>
                      </a:r>
                      <a:endParaRPr b="0" lang="en-US" sz="1800" strike="noStrike" u="none">
                        <a:solidFill>
                          <a:srgbClr val="ffffff"/>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ctr">
                      <a:noAutofit/>
                    </a:bodyPr>
                    <a:p>
                      <a:pPr defTabSz="914400">
                        <a:lnSpc>
                          <a:spcPct val="100000"/>
                        </a:lnSpc>
                      </a:pPr>
                      <a:r>
                        <a:rPr b="1" lang="en-US" sz="1800" strike="noStrike" u="none">
                          <a:solidFill>
                            <a:schemeClr val="dk1"/>
                          </a:solidFill>
                          <a:effectLst/>
                          <a:uFillTx/>
                          <a:latin typeface="Calibri"/>
                        </a:rPr>
                        <a:t>Form</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Raw, unprocessed form</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Processed and organized to provide meaning</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ctr">
                      <a:noAutofit/>
                    </a:bodyPr>
                    <a:p>
                      <a:pPr defTabSz="914400">
                        <a:lnSpc>
                          <a:spcPct val="100000"/>
                        </a:lnSpc>
                      </a:pPr>
                      <a:r>
                        <a:rPr b="1" lang="en-US" sz="1800" strike="noStrike" u="none">
                          <a:solidFill>
                            <a:schemeClr val="dk1"/>
                          </a:solidFill>
                          <a:effectLst/>
                          <a:uFillTx/>
                          <a:latin typeface="Calibri"/>
                        </a:rPr>
                        <a:t>Value</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Lacks inherent value</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Has value to the user or context</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ctr">
                      <a:noAutofit/>
                    </a:bodyPr>
                    <a:p>
                      <a:pPr defTabSz="914400">
                        <a:lnSpc>
                          <a:spcPct val="100000"/>
                        </a:lnSpc>
                      </a:pPr>
                      <a:r>
                        <a:rPr b="1" lang="en-US" sz="1800" strike="noStrike" u="none">
                          <a:solidFill>
                            <a:schemeClr val="dk1"/>
                          </a:solidFill>
                          <a:effectLst/>
                          <a:uFillTx/>
                          <a:latin typeface="Calibri"/>
                        </a:rPr>
                        <a:t>Dependency</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Independent of context</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Depends on data for its creation</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ctr">
                      <a:noAutofit/>
                    </a:bodyPr>
                    <a:p>
                      <a:pPr defTabSz="914400">
                        <a:lnSpc>
                          <a:spcPct val="100000"/>
                        </a:lnSpc>
                      </a:pPr>
                      <a:r>
                        <a:rPr b="1" lang="en-US" sz="1800" strike="noStrike" u="none">
                          <a:solidFill>
                            <a:schemeClr val="dk1"/>
                          </a:solidFill>
                          <a:effectLst/>
                          <a:uFillTx/>
                          <a:latin typeface="Calibri"/>
                        </a:rPr>
                        <a:t>Context</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No context, difficult to interpret</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Provides context, easy to understand</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ctr">
                      <a:noAutofit/>
                    </a:bodyPr>
                    <a:p>
                      <a:pPr defTabSz="914400">
                        <a:lnSpc>
                          <a:spcPct val="100000"/>
                        </a:lnSpc>
                      </a:pPr>
                      <a:r>
                        <a:rPr b="1" lang="en-US" sz="1800" strike="noStrike" u="none">
                          <a:solidFill>
                            <a:schemeClr val="dk1"/>
                          </a:solidFill>
                          <a:effectLst/>
                          <a:uFillTx/>
                          <a:latin typeface="Calibri"/>
                        </a:rPr>
                        <a:t>Input/Output</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Input for analysis or processing</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ctr">
                      <a:noAutofit/>
                    </a:bodyPr>
                    <a:p>
                      <a:pPr defTabSz="914400">
                        <a:lnSpc>
                          <a:spcPct val="100000"/>
                        </a:lnSpc>
                      </a:pPr>
                      <a:r>
                        <a:rPr b="0" lang="en-US" sz="1800" strike="noStrike" u="none">
                          <a:solidFill>
                            <a:schemeClr val="dk1"/>
                          </a:solidFill>
                          <a:effectLst/>
                          <a:uFillTx/>
                          <a:latin typeface="Calibri"/>
                        </a:rPr>
                        <a:t>Output after data is analyzed or processed</a:t>
                      </a:r>
                      <a:endParaRPr b="0" lang="en-US" sz="1800" strike="noStrike" u="none">
                        <a:solidFill>
                          <a:srgbClr val="000000"/>
                        </a:solidFill>
                        <a:effectLst/>
                        <a:uFillTx/>
                        <a:latin typeface="Arial"/>
                      </a:endParaRPr>
                    </a:p>
                  </a:txBody>
                  <a:tcPr anchor="ctr"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162360">
                <a:tc>
                  <a:txBody>
                    <a:bodyPr anchor="t">
                      <a:noAutofit/>
                    </a:bodyPr>
                    <a:p>
                      <a:pPr defTabSz="914400">
                        <a:lnSpc>
                          <a:spcPct val="100000"/>
                        </a:lnSpc>
                      </a:pPr>
                      <a:r>
                        <a:rPr b="1" lang="en-US" sz="1800" strike="noStrike" u="none">
                          <a:solidFill>
                            <a:schemeClr val="dk1"/>
                          </a:solidFill>
                          <a:effectLst/>
                          <a:uFillTx/>
                          <a:latin typeface="Calibri"/>
                        </a:rPr>
                        <a:t>Example</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tabLst>
                          <a:tab algn="l" pos="0"/>
                        </a:tabLst>
                      </a:pPr>
                      <a:r>
                        <a:rPr b="0" lang="en-US" sz="1800" strike="noStrike" u="none">
                          <a:solidFill>
                            <a:schemeClr val="dk1"/>
                          </a:solidFill>
                          <a:effectLst/>
                          <a:uFillTx/>
                          <a:latin typeface="Calibri"/>
                        </a:rPr>
                        <a:t>The number </a:t>
                      </a:r>
                      <a:r>
                        <a:rPr b="0" i="1" lang="en-US" sz="1800" strike="noStrike" u="none">
                          <a:solidFill>
                            <a:schemeClr val="dk1"/>
                          </a:solidFill>
                          <a:effectLst/>
                          <a:uFillTx/>
                          <a:latin typeface="Calibri"/>
                        </a:rPr>
                        <a:t>10</a:t>
                      </a:r>
                      <a:r>
                        <a:rPr b="0" lang="en-US" sz="1800" strike="noStrike" u="none">
                          <a:solidFill>
                            <a:schemeClr val="dk1"/>
                          </a:solidFill>
                          <a:effectLst/>
                          <a:uFillTx/>
                          <a:latin typeface="Calibri"/>
                        </a:rPr>
                        <a:t>, a date </a:t>
                      </a:r>
                      <a:r>
                        <a:rPr b="0" i="1" lang="en-US" sz="1800" strike="noStrike" u="none">
                          <a:solidFill>
                            <a:schemeClr val="dk1"/>
                          </a:solidFill>
                          <a:effectLst/>
                          <a:uFillTx/>
                          <a:latin typeface="Calibri"/>
                        </a:rPr>
                        <a:t>2025/12/1</a:t>
                      </a:r>
                      <a:r>
                        <a:rPr b="0" lang="en-US" sz="1800" strike="noStrike" u="none">
                          <a:solidFill>
                            <a:schemeClr val="dk1"/>
                          </a:solidFill>
                          <a:effectLst/>
                          <a:uFillTx/>
                          <a:latin typeface="Calibri"/>
                        </a:rPr>
                        <a:t>, or a temperature </a:t>
                      </a:r>
                      <a:r>
                        <a:rPr b="0" i="1" lang="en-US" sz="1800" strike="noStrike" u="none">
                          <a:solidFill>
                            <a:schemeClr val="dk1"/>
                          </a:solidFill>
                          <a:effectLst/>
                          <a:uFillTx/>
                          <a:latin typeface="Calibri"/>
                        </a:rPr>
                        <a:t>30°C</a:t>
                      </a:r>
                      <a:r>
                        <a:rPr b="0" lang="en-US" sz="1800" strike="noStrike" u="none">
                          <a:solidFill>
                            <a:schemeClr val="dk1"/>
                          </a:solidFill>
                          <a:effectLst/>
                          <a:uFillTx/>
                          <a:latin typeface="Calibri"/>
                        </a:rPr>
                        <a:t>.</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i="1" lang="en-US" sz="1800" strike="noStrike" u="none">
                          <a:solidFill>
                            <a:schemeClr val="dk1"/>
                          </a:solidFill>
                          <a:effectLst/>
                          <a:uFillTx/>
                          <a:latin typeface="Calibri"/>
                        </a:rPr>
                        <a:t>Today's temperature is 30°C, which is warmer than yesterday</a:t>
                      </a:r>
                      <a:r>
                        <a:rPr b="0" lang="en-US" sz="1800" strike="noStrike" u="none">
                          <a:solidFill>
                            <a:schemeClr val="dk1"/>
                          </a:solidFill>
                          <a:effectLst/>
                          <a:uFillTx/>
                          <a:latin typeface="Calibri"/>
                        </a:rPr>
                        <a:t>.</a:t>
                      </a:r>
                      <a:endParaRPr b="0" lang="en-US" sz="1800" strike="noStrike" u="non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Picture 2" descr="A photo shows a &quot;scribe&quot; taking notes during a JAD session involving multiple people."/>
          <p:cNvPicPr/>
          <p:nvPr/>
        </p:nvPicPr>
        <p:blipFill>
          <a:blip r:embed="rId1"/>
          <a:stretch/>
        </p:blipFill>
        <p:spPr>
          <a:xfrm>
            <a:off x="-15480" y="0"/>
            <a:ext cx="7640640" cy="5486040"/>
          </a:xfrm>
          <a:prstGeom prst="rect">
            <a:avLst/>
          </a:prstGeom>
          <a:noFill/>
          <a:ln w="0">
            <a:noFill/>
          </a:ln>
        </p:spPr>
      </p:pic>
      <p:sp>
        <p:nvSpPr>
          <p:cNvPr id="286" name="PlaceHolder 1"/>
          <p:cNvSpPr>
            <a:spLocks noGrp="1"/>
          </p:cNvSpPr>
          <p:nvPr>
            <p:ph/>
          </p:nvPr>
        </p:nvSpPr>
        <p:spPr>
          <a:xfrm>
            <a:off x="533520" y="5486400"/>
            <a:ext cx="8319600" cy="817200"/>
          </a:xfrm>
          <a:prstGeom prst="rect">
            <a:avLst/>
          </a:prstGeom>
          <a:noFill/>
          <a:ln w="0">
            <a:noFill/>
          </a:ln>
        </p:spPr>
        <p:txBody>
          <a:bodyPr numCol="1" spcCol="0" lIns="91440" rIns="91440" tIns="45720" bIns="45720" anchor="t">
            <a:noAutofit/>
          </a:bodyPr>
          <a:p>
            <a:pPr indent="0">
              <a:lnSpc>
                <a:spcPct val="100000"/>
              </a:lnSpc>
              <a:spcBef>
                <a:spcPts val="320"/>
              </a:spcBef>
              <a:buNone/>
              <a:tabLst>
                <a:tab algn="l" pos="0"/>
              </a:tabLst>
            </a:pPr>
            <a:r>
              <a:rPr b="1" lang="en-US" sz="1600" strike="noStrike" u="none">
                <a:solidFill>
                  <a:schemeClr val="dk1"/>
                </a:solidFill>
                <a:effectLst/>
                <a:uFillTx/>
                <a:latin typeface="Arial"/>
                <a:ea typeface="Verdana"/>
              </a:rPr>
              <a:t>Figure 11-13 </a:t>
            </a:r>
            <a:r>
              <a:rPr b="0" lang="en-US" sz="1600" strike="noStrike" u="none">
                <a:solidFill>
                  <a:schemeClr val="dk1"/>
                </a:solidFill>
                <a:effectLst/>
                <a:uFillTx/>
                <a:latin typeface="Arial"/>
                <a:ea typeface="Verdana"/>
              </a:rPr>
              <a:t>During a JAD session, the systems analyst is the moderator, or leader of the discussion. Another member, called the </a:t>
            </a:r>
            <a:r>
              <a:rPr b="0" i="1" lang="en-US" sz="1600" strike="noStrike" u="none">
                <a:solidFill>
                  <a:schemeClr val="dk1"/>
                </a:solidFill>
                <a:effectLst/>
                <a:uFillTx/>
                <a:latin typeface="Arial"/>
                <a:ea typeface="Verdana"/>
              </a:rPr>
              <a:t>scribe</a:t>
            </a:r>
            <a:r>
              <a:rPr b="0" lang="en-US" sz="1600" strike="noStrike" u="none">
                <a:solidFill>
                  <a:schemeClr val="dk1"/>
                </a:solidFill>
                <a:effectLst/>
                <a:uFillTx/>
                <a:latin typeface="Arial"/>
                <a:ea typeface="Verdana"/>
              </a:rPr>
              <a:t>, records facts and action items assigned during the session.</a:t>
            </a:r>
            <a:endParaRPr b="0" lang="en-US" sz="1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380880" y="7632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System Development (12 of 24)</a:t>
            </a:r>
            <a:endParaRPr b="0" lang="en-US" sz="3600" strike="noStrike" u="none">
              <a:solidFill>
                <a:schemeClr val="dk1"/>
              </a:solidFill>
              <a:effectLst/>
              <a:uFillTx/>
              <a:latin typeface="Arial"/>
            </a:endParaRPr>
          </a:p>
        </p:txBody>
      </p:sp>
      <p:sp>
        <p:nvSpPr>
          <p:cNvPr id="288" name="PlaceHolder 2"/>
          <p:cNvSpPr>
            <a:spLocks noGrp="1"/>
          </p:cNvSpPr>
          <p:nvPr>
            <p:ph/>
          </p:nvPr>
        </p:nvSpPr>
        <p:spPr>
          <a:xfrm>
            <a:off x="251640" y="1066680"/>
            <a:ext cx="8587080" cy="161964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planning phase</a:t>
            </a:r>
            <a:r>
              <a:rPr b="0" lang="en-US" sz="2800" strike="noStrike" u="none">
                <a:solidFill>
                  <a:schemeClr val="dk1"/>
                </a:solidFill>
                <a:effectLst/>
                <a:uFillTx/>
                <a:latin typeface="Arial"/>
                <a:ea typeface="Verdana"/>
              </a:rPr>
              <a:t> for a project begins when the steering committee receives a project request</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Four major activities are performed:</a:t>
            </a:r>
            <a:endParaRPr b="0" lang="en-US" sz="2800" strike="noStrike" u="none">
              <a:solidFill>
                <a:schemeClr val="dk1"/>
              </a:solidFill>
              <a:effectLst/>
              <a:uFillTx/>
              <a:latin typeface="Arial"/>
            </a:endParaRPr>
          </a:p>
        </p:txBody>
      </p:sp>
      <p:pic>
        <p:nvPicPr>
          <p:cNvPr id="289" name="Picture 2" descr="A process flow diagram shows: Review and approve the project requests, Prioritize the project requests, Allocate resources, and Form a project development team."/>
          <p:cNvPicPr/>
          <p:nvPr/>
        </p:nvPicPr>
        <p:blipFill>
          <a:blip r:embed="rId1"/>
          <a:stretch/>
        </p:blipFill>
        <p:spPr>
          <a:xfrm>
            <a:off x="42120" y="2666880"/>
            <a:ext cx="9020520" cy="3352320"/>
          </a:xfrm>
          <a:prstGeom prst="rect">
            <a:avLst/>
          </a:prstGeom>
          <a:noFill/>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(13 of 24)</a:t>
            </a:r>
            <a:endParaRPr b="0" lang="en-US" sz="3600" strike="noStrike" u="none">
              <a:solidFill>
                <a:schemeClr val="dk1"/>
              </a:solidFill>
              <a:effectLst/>
              <a:uFillTx/>
              <a:latin typeface="Arial"/>
            </a:endParaRPr>
          </a:p>
        </p:txBody>
      </p:sp>
      <p:sp>
        <p:nvSpPr>
          <p:cNvPr id="291"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analysis phase</a:t>
            </a:r>
            <a:r>
              <a:rPr b="0" lang="en-US" sz="2800" strike="noStrike" u="none">
                <a:solidFill>
                  <a:schemeClr val="dk1"/>
                </a:solidFill>
                <a:effectLst/>
                <a:uFillTx/>
                <a:latin typeface="Arial"/>
                <a:ea typeface="Verdana"/>
              </a:rPr>
              <a:t> consists of two major activities:</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Conduct a </a:t>
            </a:r>
            <a:r>
              <a:rPr b="1" lang="en-US" sz="2400" strike="noStrike" u="none">
                <a:solidFill>
                  <a:schemeClr val="dk1"/>
                </a:solidFill>
                <a:effectLst/>
                <a:uFillTx/>
                <a:latin typeface="Arial"/>
                <a:ea typeface="Verdana"/>
              </a:rPr>
              <a:t>preliminary investigation</a:t>
            </a:r>
            <a:r>
              <a:rPr b="1" lang="en-US" sz="2400" strike="noStrike" u="none">
                <a:solidFill>
                  <a:schemeClr val="dk1"/>
                </a:solidFill>
                <a:effectLst/>
                <a:uFillTx/>
                <a:latin typeface="Arial"/>
                <a:ea typeface="Verdana"/>
              </a:rPr>
              <a:t> </a:t>
            </a:r>
            <a:r>
              <a:rPr b="1" lang="en-US" sz="2400" strike="noStrike" u="none">
                <a:solidFill>
                  <a:schemeClr val="dk1"/>
                </a:solidFill>
                <a:effectLst/>
                <a:uFillTx/>
                <a:latin typeface="微軟正黑體"/>
                <a:ea typeface="微軟正黑體"/>
              </a:rPr>
              <a:t>(</a:t>
            </a:r>
            <a:r>
              <a:rPr b="1" lang="zh-TW" sz="2400" strike="noStrike" u="none">
                <a:solidFill>
                  <a:schemeClr val="dk1"/>
                </a:solidFill>
                <a:effectLst/>
                <a:uFillTx/>
                <a:latin typeface="微軟正黑體"/>
                <a:ea typeface="微軟正黑體"/>
              </a:rPr>
              <a:t>初步調查</a:t>
            </a:r>
            <a:r>
              <a:rPr b="1" lang="en-US" sz="2400" strike="noStrike" u="none">
                <a:solidFill>
                  <a:schemeClr val="dk1"/>
                </a:solidFill>
                <a:effectLst/>
                <a:uFillTx/>
                <a:latin typeface="微軟正黑體"/>
                <a:ea typeface="微軟正黑體"/>
              </a:rPr>
              <a:t>)</a:t>
            </a:r>
            <a:endParaRPr b="0" lang="en-US" sz="24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Determines the exact nature of the problem or improvement</a:t>
            </a:r>
            <a:endParaRPr b="0" lang="en-US" sz="20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Interview the user who submitted the request</a:t>
            </a:r>
            <a:endParaRPr b="0" lang="en-US" sz="20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Perform detailed analysis </a:t>
            </a:r>
            <a:r>
              <a:rPr b="1" lang="en-US" sz="2400" strike="noStrike" u="none">
                <a:solidFill>
                  <a:schemeClr val="dk1"/>
                </a:solidFill>
                <a:effectLst/>
                <a:uFillTx/>
                <a:latin typeface="微軟正黑體"/>
                <a:ea typeface="微軟正黑體"/>
              </a:rPr>
              <a:t>(</a:t>
            </a:r>
            <a:r>
              <a:rPr b="1" lang="zh-TW" sz="2400" strike="noStrike" u="none">
                <a:solidFill>
                  <a:schemeClr val="dk1"/>
                </a:solidFill>
                <a:effectLst/>
                <a:uFillTx/>
                <a:latin typeface="微軟正黑體"/>
                <a:ea typeface="微軟正黑體"/>
              </a:rPr>
              <a:t>詳細分析</a:t>
            </a:r>
            <a:r>
              <a:rPr b="1" lang="en-US" sz="2400" strike="noStrike" u="none">
                <a:solidFill>
                  <a:schemeClr val="dk1"/>
                </a:solidFill>
                <a:effectLst/>
                <a:uFillTx/>
                <a:latin typeface="微軟正黑體"/>
                <a:ea typeface="微軟正黑體"/>
              </a:rPr>
              <a:t>)</a:t>
            </a:r>
            <a:endParaRPr b="0" lang="en-US" sz="24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Study how the current system works</a:t>
            </a:r>
            <a:endParaRPr b="0" lang="en-US" sz="20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Determine the users’ wants, needs, and requirements</a:t>
            </a:r>
            <a:endParaRPr b="0" lang="en-US" sz="20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Recommend a solution</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(14 of 24)</a:t>
            </a:r>
            <a:endParaRPr b="0" lang="en-US" sz="3600" strike="noStrike" u="none">
              <a:solidFill>
                <a:schemeClr val="dk1"/>
              </a:solidFill>
              <a:effectLst/>
              <a:uFillTx/>
              <a:latin typeface="Arial"/>
            </a:endParaRPr>
          </a:p>
        </p:txBody>
      </p:sp>
      <p:sp>
        <p:nvSpPr>
          <p:cNvPr id="293"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system proposal assesses the feasibility of each alternative solution</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steering committee discusses the system proposal and decides which alternative to pursue</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Modify existing system</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Buy retail software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Use web apps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Build custom software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Outsource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295"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296"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297" name="Picture 2" descr=""/>
          <p:cNvPicPr/>
          <p:nvPr/>
        </p:nvPicPr>
        <p:blipFill>
          <a:blip r:embed="rId1"/>
          <a:stretch/>
        </p:blipFill>
        <p:spPr>
          <a:xfrm>
            <a:off x="10080" y="4320"/>
            <a:ext cx="8042040" cy="6853320"/>
          </a:xfrm>
          <a:prstGeom prst="rect">
            <a:avLst/>
          </a:prstGeom>
          <a:noFill/>
          <a:ln w="0">
            <a:noFill/>
          </a:ln>
        </p:spPr>
      </p:pic>
      <p:sp>
        <p:nvSpPr>
          <p:cNvPr id="298" name="文字方塊 6"/>
          <p:cNvSpPr/>
          <p:nvPr/>
        </p:nvSpPr>
        <p:spPr>
          <a:xfrm>
            <a:off x="1905120" y="4320"/>
            <a:ext cx="267804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VAR: Value-Added Reseller</a:t>
            </a:r>
            <a:endParaRPr b="0" lang="en-US" sz="2400" strike="noStrike" u="none">
              <a:solidFill>
                <a:srgbClr val="000000"/>
              </a:solidFill>
              <a:effectLst/>
              <a:uFillTx/>
              <a:latin typeface="Arial"/>
            </a:endParaRPr>
          </a:p>
        </p:txBody>
      </p:sp>
    </p:spTree>
  </p:cSld>
  <p:transition>
    <p:fade/>
  </p:transition>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(15 of 24)</a:t>
            </a:r>
            <a:endParaRPr b="0" lang="en-US" sz="3600" strike="noStrike" u="none">
              <a:solidFill>
                <a:schemeClr val="dk1"/>
              </a:solidFill>
              <a:effectLst/>
              <a:uFillTx/>
              <a:latin typeface="Arial"/>
            </a:endParaRPr>
          </a:p>
        </p:txBody>
      </p:sp>
      <p:sp>
        <p:nvSpPr>
          <p:cNvPr id="300"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design phase </a:t>
            </a:r>
            <a:r>
              <a:rPr b="0" lang="en-US" sz="2800" strike="noStrike" u="none">
                <a:solidFill>
                  <a:schemeClr val="dk1"/>
                </a:solidFill>
                <a:effectLst/>
                <a:uFillTx/>
                <a:latin typeface="Arial"/>
                <a:ea typeface="Verdana"/>
              </a:rPr>
              <a:t>consists of two major activities</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Acquire hardware and software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Develop all of the details of the new or modified information system</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117360" y="152280"/>
            <a:ext cx="883548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System Development (16 of 24)</a:t>
            </a:r>
            <a:endParaRPr b="0" lang="en-US" sz="3600" strike="noStrike" u="none">
              <a:solidFill>
                <a:schemeClr val="dk1"/>
              </a:solidFill>
              <a:effectLst/>
              <a:uFillTx/>
              <a:latin typeface="Arial"/>
            </a:endParaRPr>
          </a:p>
        </p:txBody>
      </p:sp>
      <p:sp>
        <p:nvSpPr>
          <p:cNvPr id="302" name="PlaceHolder 2"/>
          <p:cNvSpPr>
            <a:spLocks noGrp="1"/>
          </p:cNvSpPr>
          <p:nvPr>
            <p:ph/>
          </p:nvPr>
        </p:nvSpPr>
        <p:spPr>
          <a:xfrm>
            <a:off x="228600" y="1353600"/>
            <a:ext cx="8673120" cy="260856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To acquire the necessary hardware and software:</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Identify technical specifications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Solicit vendor proposals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Test and evaluate vendor proposals</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Make a decision</a:t>
            </a:r>
            <a:endParaRPr b="0" lang="en-US" sz="2400" strike="noStrike" u="none">
              <a:solidFill>
                <a:schemeClr val="dk1"/>
              </a:solidFill>
              <a:effectLst/>
              <a:uFillTx/>
              <a:latin typeface="Arial"/>
            </a:endParaRPr>
          </a:p>
        </p:txBody>
      </p:sp>
      <p:pic>
        <p:nvPicPr>
          <p:cNvPr id="303" name="Picture 2" descr="A process flow diagram shows: Identify technical specifications, solicit"/>
          <p:cNvPicPr/>
          <p:nvPr/>
        </p:nvPicPr>
        <p:blipFill>
          <a:blip r:embed="rId1"/>
          <a:stretch/>
        </p:blipFill>
        <p:spPr>
          <a:xfrm>
            <a:off x="795240" y="3581280"/>
            <a:ext cx="8392320" cy="327636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(17 of 24)</a:t>
            </a:r>
            <a:endParaRPr b="0" lang="en-US" sz="3600" strike="noStrike" u="none">
              <a:solidFill>
                <a:schemeClr val="dk1"/>
              </a:solidFill>
              <a:effectLst/>
              <a:uFillTx/>
              <a:latin typeface="Arial"/>
            </a:endParaRPr>
          </a:p>
        </p:txBody>
      </p:sp>
      <p:sp>
        <p:nvSpPr>
          <p:cNvPr id="30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next step is to develop detailed design specifications</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Database design</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Input and output design</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Program design</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p:nvPr>
        </p:nvSpPr>
        <p:spPr>
          <a:xfrm>
            <a:off x="152280" y="0"/>
            <a:ext cx="8991360" cy="85860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Systems analysts typically develop two types of designs for each input and output</a:t>
            </a:r>
            <a:endParaRPr b="0" lang="en-US" sz="2800" strike="noStrike" u="none">
              <a:solidFill>
                <a:schemeClr val="dk1"/>
              </a:solidFill>
              <a:effectLst/>
              <a:uFillTx/>
              <a:latin typeface="Arial"/>
            </a:endParaRPr>
          </a:p>
        </p:txBody>
      </p:sp>
      <p:sp>
        <p:nvSpPr>
          <p:cNvPr id="307" name="Text Placeholder 4"/>
          <p:cNvSpPr/>
          <p:nvPr/>
        </p:nvSpPr>
        <p:spPr>
          <a:xfrm>
            <a:off x="5342760" y="1219320"/>
            <a:ext cx="1461600" cy="360000"/>
          </a:xfrm>
          <a:prstGeom prst="rect">
            <a:avLst/>
          </a:prstGeom>
          <a:noFill/>
          <a:ln w="0">
            <a:noFill/>
          </a:ln>
        </p:spPr>
        <p:style>
          <a:lnRef idx="0"/>
          <a:fillRef idx="0"/>
          <a:effectRef idx="0"/>
          <a:fontRef idx="minor"/>
        </p:style>
        <p:txBody>
          <a:bodyPr numCol="1" spcCol="0" anchor="t">
            <a:noAutofit/>
          </a:bodyPr>
          <a:p>
            <a:pPr>
              <a:lnSpc>
                <a:spcPct val="100000"/>
              </a:lnSpc>
              <a:spcBef>
                <a:spcPts val="400"/>
              </a:spcBef>
              <a:tabLst>
                <a:tab algn="l" pos="0"/>
              </a:tabLst>
            </a:pPr>
            <a:r>
              <a:rPr b="1" lang="en-US" sz="2000" strike="noStrike" u="none">
                <a:solidFill>
                  <a:schemeClr val="dk1"/>
                </a:solidFill>
                <a:effectLst/>
                <a:uFillTx/>
                <a:latin typeface="Arial"/>
                <a:ea typeface="Verdana"/>
              </a:rPr>
              <a:t>Mock-up</a:t>
            </a:r>
            <a:br>
              <a:rPr sz="2000"/>
            </a:br>
            <a:endParaRPr b="0" lang="en-US" sz="2000" strike="noStrike" u="none">
              <a:solidFill>
                <a:srgbClr val="000000"/>
              </a:solidFill>
              <a:effectLst/>
              <a:uFillTx/>
              <a:latin typeface="Arial"/>
            </a:endParaRPr>
          </a:p>
        </p:txBody>
      </p:sp>
      <p:pic>
        <p:nvPicPr>
          <p:cNvPr id="308" name="Picture 2" descr="A screenshot shows the Instructor Maintenance window displaying the following fields: Instructor ID, First name, Last name, Extension, Office, and Email Address.&#10;"/>
          <p:cNvPicPr/>
          <p:nvPr/>
        </p:nvPicPr>
        <p:blipFill>
          <a:blip r:embed="rId1"/>
          <a:stretch/>
        </p:blipFill>
        <p:spPr>
          <a:xfrm>
            <a:off x="1382760" y="990720"/>
            <a:ext cx="3959640" cy="4800240"/>
          </a:xfrm>
          <a:prstGeom prst="rect">
            <a:avLst/>
          </a:prstGeom>
          <a:noFill/>
          <a:ln w="0">
            <a:noFill/>
          </a:ln>
        </p:spPr>
      </p:pic>
      <p:sp>
        <p:nvSpPr>
          <p:cNvPr id="309" name="PlaceHolder 2"/>
          <p:cNvSpPr>
            <a:spLocks noGrp="1"/>
          </p:cNvSpPr>
          <p:nvPr>
            <p:ph/>
          </p:nvPr>
        </p:nvSpPr>
        <p:spPr>
          <a:xfrm>
            <a:off x="380880" y="5791320"/>
            <a:ext cx="8457840" cy="68544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1" lang="en-US" sz="1400" strike="noStrike" u="none">
                <a:solidFill>
                  <a:schemeClr val="dk1"/>
                </a:solidFill>
                <a:effectLst/>
                <a:uFillTx/>
                <a:latin typeface="Arial"/>
                <a:ea typeface="Verdana"/>
              </a:rPr>
              <a:t>Figure 11-15 </a:t>
            </a:r>
            <a:r>
              <a:rPr b="0" lang="en-US" sz="1400" strike="noStrike" u="none">
                <a:solidFill>
                  <a:schemeClr val="dk1"/>
                </a:solidFill>
                <a:effectLst/>
                <a:uFillTx/>
                <a:latin typeface="Arial"/>
                <a:ea typeface="Verdana"/>
              </a:rPr>
              <a:t>Users provide their approval on inputs and outputs. This input screen is a mock-up (containing actual sample data) for users to review. Source: Microsoft</a:t>
            </a:r>
            <a:endParaRPr b="0" lang="en-US" sz="1400" strike="noStrike" u="none">
              <a:solidFill>
                <a:schemeClr val="dk1"/>
              </a:solidFill>
              <a:effectLst/>
              <a:uFillTx/>
              <a:latin typeface="Arial"/>
            </a:endParaRPr>
          </a:p>
          <a:p>
            <a:pPr indent="0">
              <a:lnSpc>
                <a:spcPct val="100000"/>
              </a:lnSpc>
              <a:spcBef>
                <a:spcPts val="281"/>
              </a:spcBef>
              <a:buNone/>
              <a:tabLst>
                <a:tab algn="l" pos="0"/>
              </a:tabLst>
            </a:pPr>
            <a:br>
              <a:rPr sz="1400"/>
            </a:br>
            <a:endParaRPr b="0" lang="en-US" sz="1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p:nvPr>
        </p:nvSpPr>
        <p:spPr>
          <a:xfrm>
            <a:off x="5829120" y="1219320"/>
            <a:ext cx="2209320" cy="685440"/>
          </a:xfrm>
          <a:prstGeom prst="rect">
            <a:avLst/>
          </a:prstGeom>
          <a:noFill/>
          <a:ln w="0">
            <a:noFill/>
          </a:ln>
        </p:spPr>
        <p:txBody>
          <a:bodyPr numCol="1" spcCol="0" lIns="91440" rIns="91440" tIns="45720" bIns="45720" anchor="t">
            <a:noAutofit/>
          </a:bodyPr>
          <a:p>
            <a:pPr indent="0">
              <a:lnSpc>
                <a:spcPct val="100000"/>
              </a:lnSpc>
              <a:spcBef>
                <a:spcPts val="519"/>
              </a:spcBef>
              <a:buNone/>
              <a:tabLst>
                <a:tab algn="l" pos="0"/>
              </a:tabLst>
            </a:pPr>
            <a:r>
              <a:rPr b="1" lang="en-US" sz="2600" strike="noStrike" u="none">
                <a:solidFill>
                  <a:schemeClr val="dk1"/>
                </a:solidFill>
                <a:effectLst/>
                <a:uFillTx/>
                <a:latin typeface="Arial"/>
                <a:ea typeface="Verdana"/>
              </a:rPr>
              <a:t>Layout chart</a:t>
            </a:r>
            <a:endParaRPr b="0" lang="en-US" sz="2600" strike="noStrike" u="none">
              <a:solidFill>
                <a:schemeClr val="dk1"/>
              </a:solidFill>
              <a:effectLst/>
              <a:uFillTx/>
              <a:latin typeface="Arial"/>
            </a:endParaRPr>
          </a:p>
        </p:txBody>
      </p:sp>
      <p:pic>
        <p:nvPicPr>
          <p:cNvPr id="311" name="Picture 2" descr="A screenshot shows the technical view of the Instructor Maintenance window displaying data over a background of grids.&#10;"/>
          <p:cNvPicPr/>
          <p:nvPr/>
        </p:nvPicPr>
        <p:blipFill>
          <a:blip r:embed="rId1"/>
          <a:stretch/>
        </p:blipFill>
        <p:spPr>
          <a:xfrm>
            <a:off x="1495080" y="0"/>
            <a:ext cx="4371840" cy="5735880"/>
          </a:xfrm>
          <a:prstGeom prst="rect">
            <a:avLst/>
          </a:prstGeom>
          <a:noFill/>
          <a:ln w="0">
            <a:noFill/>
          </a:ln>
        </p:spPr>
      </p:pic>
      <p:sp>
        <p:nvSpPr>
          <p:cNvPr id="312" name="PlaceHolder 2"/>
          <p:cNvSpPr>
            <a:spLocks noGrp="1"/>
          </p:cNvSpPr>
          <p:nvPr>
            <p:ph/>
          </p:nvPr>
        </p:nvSpPr>
        <p:spPr>
          <a:xfrm>
            <a:off x="304920" y="5715000"/>
            <a:ext cx="8610120" cy="86760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11-16 </a:t>
            </a:r>
            <a:r>
              <a:rPr b="0" lang="en-US" sz="1800" strike="noStrike" u="none">
                <a:solidFill>
                  <a:schemeClr val="dk1"/>
                </a:solidFill>
                <a:effectLst/>
                <a:uFillTx/>
                <a:latin typeface="Arial"/>
                <a:ea typeface="Verdana"/>
              </a:rPr>
              <a:t>Shown here is a technical view in Access of the mock-up in Figure 11-15. Source: Microsoft</a:t>
            </a:r>
            <a:endParaRPr b="0" lang="en-US" sz="1800" strike="noStrike" u="none">
              <a:solidFill>
                <a:schemeClr val="dk1"/>
              </a:solidFill>
              <a:effectLst/>
              <a:uFillTx/>
              <a:latin typeface="Arial"/>
            </a:endParaRPr>
          </a:p>
          <a:p>
            <a:pPr indent="0">
              <a:lnSpc>
                <a:spcPct val="100000"/>
              </a:lnSpc>
              <a:spcBef>
                <a:spcPts val="360"/>
              </a:spcBef>
              <a:buNone/>
              <a:tabLst>
                <a:tab algn="l" pos="0"/>
              </a:tabLst>
            </a:pPr>
            <a:br>
              <a:rPr sz="1800"/>
            </a:br>
            <a:endParaRPr b="0" lang="en-US"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文字方塊 3"/>
          <p:cNvSpPr/>
          <p:nvPr/>
        </p:nvSpPr>
        <p:spPr>
          <a:xfrm>
            <a:off x="1143000" y="2971800"/>
            <a:ext cx="7695720" cy="36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sng">
                <a:solidFill>
                  <a:schemeClr val="dk1"/>
                </a:solidFill>
                <a:effectLst/>
                <a:uFillTx/>
                <a:latin typeface="Arial"/>
                <a:ea typeface="ＭＳ Ｐゴシック"/>
                <a:hlinkClick r:id="rId1"/>
              </a:rPr>
              <a:t>https://youtube.com/shorts/x4s5Mpdd-Gw?si=326w9o9g7waOOGh3</a:t>
            </a:r>
            <a:endParaRPr b="0" lang="en-US" sz="1800" strike="noStrike" u="none">
              <a:solidFill>
                <a:srgbClr val="000000"/>
              </a:solidFill>
              <a:effectLst/>
              <a:uFillTx/>
              <a:latin typeface="Arial"/>
            </a:endParaRPr>
          </a:p>
        </p:txBody>
      </p:sp>
      <p:sp>
        <p:nvSpPr>
          <p:cNvPr id="155" name="文字方塊 6">
            <a:hlinkClick r:id="rId2"/>
          </p:cNvPr>
          <p:cNvSpPr/>
          <p:nvPr/>
        </p:nvSpPr>
        <p:spPr>
          <a:xfrm>
            <a:off x="1257480" y="3544920"/>
            <a:ext cx="66290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sng">
                <a:solidFill>
                  <a:schemeClr val="dk1"/>
                </a:solidFill>
                <a:effectLst/>
                <a:uFillTx/>
                <a:latin typeface="Arial"/>
                <a:ea typeface="ＭＳ Ｐゴシック"/>
                <a:hlinkClick r:id="rId3"/>
              </a:rPr>
              <a:t>https://youtube.com/shorts/qmqL4gtkJJs?si=Lhj8LQTlhntJDMIn</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519120" y="13896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System Development (20 of 24)</a:t>
            </a:r>
            <a:endParaRPr b="0" lang="en-US" sz="3600" strike="noStrike" u="none">
              <a:solidFill>
                <a:schemeClr val="dk1"/>
              </a:solidFill>
              <a:effectLst/>
              <a:uFillTx/>
              <a:latin typeface="Arial"/>
            </a:endParaRPr>
          </a:p>
        </p:txBody>
      </p:sp>
      <p:sp>
        <p:nvSpPr>
          <p:cNvPr id="314" name="PlaceHolder 2"/>
          <p:cNvSpPr>
            <a:spLocks noGrp="1"/>
          </p:cNvSpPr>
          <p:nvPr>
            <p:ph/>
          </p:nvPr>
        </p:nvSpPr>
        <p:spPr>
          <a:xfrm>
            <a:off x="251640" y="1219320"/>
            <a:ext cx="8587080" cy="237132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prototype</a:t>
            </a:r>
            <a:r>
              <a:rPr b="0" lang="en-US" sz="2800" strike="noStrike" u="none">
                <a:solidFill>
                  <a:schemeClr val="dk1"/>
                </a:solidFill>
                <a:effectLst/>
                <a:uFillTx/>
                <a:latin typeface="Arial"/>
                <a:ea typeface="Verdana"/>
              </a:rPr>
              <a:t> (proof of concept) is a working model of the proposed system’s essential functionality</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purpose of the </a:t>
            </a:r>
            <a:r>
              <a:rPr b="1" lang="en-US" sz="2800" strike="noStrike" u="none">
                <a:solidFill>
                  <a:schemeClr val="dk1"/>
                </a:solidFill>
                <a:effectLst/>
                <a:uFillTx/>
                <a:latin typeface="Arial"/>
                <a:ea typeface="Verdana"/>
              </a:rPr>
              <a:t>implementation phase</a:t>
            </a:r>
            <a:r>
              <a:rPr b="0" lang="en-US" sz="2800" strike="noStrike" u="none">
                <a:solidFill>
                  <a:schemeClr val="dk1"/>
                </a:solidFill>
                <a:effectLst/>
                <a:uFillTx/>
                <a:latin typeface="Arial"/>
                <a:ea typeface="Verdana"/>
              </a:rPr>
              <a:t> is to construct the new or modified system and then deliver it to users</a:t>
            </a:r>
            <a:endParaRPr b="0" lang="en-US" sz="2800" strike="noStrike" u="none">
              <a:solidFill>
                <a:schemeClr val="dk1"/>
              </a:solidFill>
              <a:effectLst/>
              <a:uFillTx/>
              <a:latin typeface="Arial"/>
            </a:endParaRPr>
          </a:p>
        </p:txBody>
      </p:sp>
      <p:pic>
        <p:nvPicPr>
          <p:cNvPr id="315" name="Picture 2" descr="A process flow diagram shows: Develop programs and apps, Install and test the new system, Train users, and Convert to the new system."/>
          <p:cNvPicPr/>
          <p:nvPr/>
        </p:nvPicPr>
        <p:blipFill>
          <a:blip r:embed="rId1"/>
          <a:stretch/>
        </p:blipFill>
        <p:spPr>
          <a:xfrm>
            <a:off x="0" y="3600000"/>
            <a:ext cx="9168120" cy="2647800"/>
          </a:xfrm>
          <a:prstGeom prst="rect">
            <a:avLst/>
          </a:prstGeom>
          <a:noFill/>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(21 of 24)</a:t>
            </a:r>
            <a:endParaRPr b="0" lang="en-US" sz="3600" strike="noStrike" u="none">
              <a:solidFill>
                <a:schemeClr val="dk1"/>
              </a:solidFill>
              <a:effectLst/>
              <a:uFillTx/>
              <a:latin typeface="Arial"/>
            </a:endParaRPr>
          </a:p>
        </p:txBody>
      </p:sp>
      <p:sp>
        <p:nvSpPr>
          <p:cNvPr id="31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Various tests should be performed on the new system</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Unit test</a:t>
            </a:r>
            <a:endParaRPr b="0" lang="en-US" sz="24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Verifies that each individual program or object works by itself</a:t>
            </a:r>
            <a:endParaRPr b="0" lang="en-US" sz="20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Systems test</a:t>
            </a:r>
            <a:endParaRPr b="0" lang="en-US" sz="24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Verifies that all programs in an application work together properly</a:t>
            </a:r>
            <a:endParaRPr b="0" lang="en-US" sz="20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Integration test</a:t>
            </a:r>
            <a:endParaRPr b="0" lang="en-US" sz="24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Verifies that an application works with other applications</a:t>
            </a:r>
            <a:endParaRPr b="0" lang="en-US" sz="20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Acceptance test</a:t>
            </a:r>
            <a:endParaRPr b="0" lang="en-US" sz="2400" strike="noStrike" u="none">
              <a:solidFill>
                <a:schemeClr val="dk1"/>
              </a:solidFill>
              <a:effectLst/>
              <a:uFillTx/>
              <a:latin typeface="Arial"/>
            </a:endParaRPr>
          </a:p>
          <a:p>
            <a:pPr lvl="1" marL="1371600" indent="-457200">
              <a:lnSpc>
                <a:spcPct val="100000"/>
              </a:lnSpc>
              <a:spcBef>
                <a:spcPts val="400"/>
              </a:spcBef>
              <a:buClr>
                <a:srgbClr val="8a288f"/>
              </a:buClr>
              <a:buFont typeface="Wingdings" charset="2"/>
              <a:buChar char=""/>
            </a:pPr>
            <a:r>
              <a:rPr b="0" lang="en-US" sz="2000" strike="noStrike" u="none">
                <a:solidFill>
                  <a:schemeClr val="dk1"/>
                </a:solidFill>
                <a:effectLst/>
                <a:uFillTx/>
                <a:latin typeface="Arial"/>
                <a:ea typeface="Verdana"/>
              </a:rPr>
              <a:t>Checks the new system to ensure that it works with actual data</a:t>
            </a:r>
            <a:endParaRPr b="0" lang="en-US"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555840" y="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System Development (22 of 24)</a:t>
            </a:r>
            <a:endParaRPr b="0" lang="en-US" sz="3600" strike="noStrike" u="none">
              <a:solidFill>
                <a:schemeClr val="dk1"/>
              </a:solidFill>
              <a:effectLst/>
              <a:uFillTx/>
              <a:latin typeface="Arial"/>
            </a:endParaRPr>
          </a:p>
        </p:txBody>
      </p:sp>
      <p:sp>
        <p:nvSpPr>
          <p:cNvPr id="319" name="PlaceHolder 2"/>
          <p:cNvSpPr>
            <a:spLocks noGrp="1"/>
          </p:cNvSpPr>
          <p:nvPr>
            <p:ph/>
          </p:nvPr>
        </p:nvSpPr>
        <p:spPr>
          <a:xfrm>
            <a:off x="228600" y="914400"/>
            <a:ext cx="8686440" cy="266652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Training</a:t>
            </a:r>
            <a:r>
              <a:rPr b="0" lang="en-US" sz="2800" strike="noStrike" u="none">
                <a:solidFill>
                  <a:schemeClr val="dk1"/>
                </a:solidFill>
                <a:effectLst/>
                <a:uFillTx/>
                <a:latin typeface="Arial"/>
                <a:ea typeface="Verdana"/>
              </a:rPr>
              <a:t> involves showing users exactly how they will use the new hardware and software in the system</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One-on-one sessions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Classroom-style lectures</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Web-based training</a:t>
            </a:r>
            <a:endParaRPr b="0" lang="en-US" sz="2400" strike="noStrike" u="none">
              <a:solidFill>
                <a:schemeClr val="dk1"/>
              </a:solidFill>
              <a:effectLst/>
              <a:uFillTx/>
              <a:latin typeface="Arial"/>
            </a:endParaRPr>
          </a:p>
        </p:txBody>
      </p:sp>
      <p:pic>
        <p:nvPicPr>
          <p:cNvPr id="320" name="Picture 2" descr="A photo shows a group of computer users being trained by a computer specialist."/>
          <p:cNvPicPr/>
          <p:nvPr/>
        </p:nvPicPr>
        <p:blipFill>
          <a:blip r:embed="rId1"/>
          <a:stretch/>
        </p:blipFill>
        <p:spPr>
          <a:xfrm>
            <a:off x="4572000" y="1752480"/>
            <a:ext cx="4556520" cy="3047760"/>
          </a:xfrm>
          <a:prstGeom prst="rect">
            <a:avLst/>
          </a:prstGeom>
          <a:noFill/>
          <a:ln w="0">
            <a:noFill/>
          </a:ln>
        </p:spPr>
      </p:pic>
      <p:sp>
        <p:nvSpPr>
          <p:cNvPr id="321" name="PlaceHolder 3"/>
          <p:cNvSpPr>
            <a:spLocks noGrp="1"/>
          </p:cNvSpPr>
          <p:nvPr>
            <p:ph/>
          </p:nvPr>
        </p:nvSpPr>
        <p:spPr>
          <a:xfrm>
            <a:off x="457200" y="5715000"/>
            <a:ext cx="8043840" cy="695160"/>
          </a:xfrm>
          <a:prstGeom prst="rect">
            <a:avLst/>
          </a:prstGeom>
          <a:noFill/>
          <a:ln w="0">
            <a:noFill/>
          </a:ln>
        </p:spPr>
        <p:txBody>
          <a:bodyPr numCol="1" spcCol="0" lIns="91440" rIns="91440" tIns="45720" bIns="45720" anchor="t">
            <a:noAutofit/>
          </a:bodyPr>
          <a:p>
            <a:pPr indent="0">
              <a:lnSpc>
                <a:spcPct val="100000"/>
              </a:lnSpc>
              <a:spcBef>
                <a:spcPts val="320"/>
              </a:spcBef>
              <a:buNone/>
              <a:tabLst>
                <a:tab algn="l" pos="0"/>
              </a:tabLst>
            </a:pPr>
            <a:r>
              <a:rPr b="1" lang="en-US" sz="1600" strike="noStrike" u="none">
                <a:solidFill>
                  <a:schemeClr val="dk1"/>
                </a:solidFill>
                <a:effectLst/>
                <a:uFillTx/>
                <a:latin typeface="Arial"/>
                <a:ea typeface="Verdana"/>
              </a:rPr>
              <a:t>Figure 11-17 </a:t>
            </a:r>
            <a:r>
              <a:rPr b="0" lang="en-US" sz="1600" strike="noStrike" u="none">
                <a:solidFill>
                  <a:schemeClr val="dk1"/>
                </a:solidFill>
                <a:effectLst/>
                <a:uFillTx/>
                <a:latin typeface="Arial"/>
                <a:ea typeface="Verdana"/>
              </a:rPr>
              <a:t>Organizations must ensure that users are trained properly on the new system. One training method uses hands-on classes to learn the new system.</a:t>
            </a:r>
            <a:endParaRPr b="0" lang="en-US" sz="1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System Development (23 of 24)</a:t>
            </a:r>
            <a:endParaRPr b="0" lang="en-US" sz="3600" strike="noStrike" u="none">
              <a:solidFill>
                <a:schemeClr val="dk1"/>
              </a:solidFill>
              <a:effectLst/>
              <a:uFillTx/>
              <a:latin typeface="Arial"/>
            </a:endParaRPr>
          </a:p>
        </p:txBody>
      </p:sp>
      <p:sp>
        <p:nvSpPr>
          <p:cNvPr id="323"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One or more of four conversion strategies can be used to change from the old system to the new system</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Direct conversion</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Parallel conversion</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Phased conversion</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Pilot conversion</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519120" y="228600"/>
            <a:ext cx="8032320" cy="100368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dk1"/>
                </a:solidFill>
                <a:effectLst/>
                <a:uFillTx/>
                <a:latin typeface="Arial"/>
              </a:rPr>
              <a:t>System Development (24 of 24)</a:t>
            </a:r>
            <a:endParaRPr b="0" lang="en-US" sz="3600" strike="noStrike" u="none">
              <a:solidFill>
                <a:schemeClr val="dk1"/>
              </a:solidFill>
              <a:effectLst/>
              <a:uFillTx/>
              <a:latin typeface="Arial"/>
            </a:endParaRPr>
          </a:p>
        </p:txBody>
      </p:sp>
      <p:sp>
        <p:nvSpPr>
          <p:cNvPr id="325" name="PlaceHolder 2"/>
          <p:cNvSpPr>
            <a:spLocks noGrp="1"/>
          </p:cNvSpPr>
          <p:nvPr>
            <p:ph/>
          </p:nvPr>
        </p:nvSpPr>
        <p:spPr>
          <a:xfrm>
            <a:off x="228600" y="1371600"/>
            <a:ext cx="8762760" cy="175212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purpose of the </a:t>
            </a:r>
            <a:r>
              <a:rPr b="1" lang="en-US" sz="2800" strike="noStrike" u="none">
                <a:solidFill>
                  <a:schemeClr val="dk1"/>
                </a:solidFill>
                <a:effectLst/>
                <a:uFillTx/>
                <a:latin typeface="Arial"/>
                <a:ea typeface="Verdana"/>
              </a:rPr>
              <a:t>support and security phase</a:t>
            </a:r>
            <a:r>
              <a:rPr b="0" lang="en-US" sz="2800" strike="noStrike" u="none">
                <a:solidFill>
                  <a:schemeClr val="dk1"/>
                </a:solidFill>
                <a:effectLst/>
                <a:uFillTx/>
                <a:latin typeface="Arial"/>
                <a:ea typeface="Verdana"/>
              </a:rPr>
              <a:t> is to provide ongoing assistance for an information system and its users after the system is implemented</a:t>
            </a:r>
            <a:endParaRPr b="0" lang="en-US" sz="2800" strike="noStrike" u="none">
              <a:solidFill>
                <a:schemeClr val="dk1"/>
              </a:solidFill>
              <a:effectLst/>
              <a:uFillTx/>
              <a:latin typeface="Arial"/>
            </a:endParaRPr>
          </a:p>
        </p:txBody>
      </p:sp>
      <p:pic>
        <p:nvPicPr>
          <p:cNvPr id="326" name="Picture 2" descr="A process flow diagram shows: Perform maintenance activities, Monitor system performance, and Assess system security. "/>
          <p:cNvPicPr/>
          <p:nvPr/>
        </p:nvPicPr>
        <p:blipFill>
          <a:blip r:embed="rId1"/>
          <a:stretch/>
        </p:blipFill>
        <p:spPr>
          <a:xfrm>
            <a:off x="-31320" y="3429000"/>
            <a:ext cx="9206280" cy="1923840"/>
          </a:xfrm>
          <a:prstGeom prst="rect">
            <a:avLst/>
          </a:prstGeom>
          <a:noFill/>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文字方塊 3"/>
          <p:cNvSpPr/>
          <p:nvPr/>
        </p:nvSpPr>
        <p:spPr>
          <a:xfrm>
            <a:off x="1143000" y="2971800"/>
            <a:ext cx="7695720" cy="36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sng">
                <a:solidFill>
                  <a:schemeClr val="dk1"/>
                </a:solidFill>
                <a:effectLst/>
                <a:uFillTx/>
                <a:latin typeface="Arial"/>
                <a:ea typeface="ＭＳ Ｐゴシック"/>
                <a:hlinkClick r:id="rId1"/>
              </a:rPr>
              <a:t>https://youtu.be/okZShKgXdL8?si=-X5Um0GcWbWQyMq8</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Application Development Languages </a:t>
            </a:r>
            <a:br>
              <a:rPr sz="3600"/>
            </a:br>
            <a:r>
              <a:rPr b="0" lang="en-US" sz="3600" strike="noStrike" u="none">
                <a:solidFill>
                  <a:schemeClr val="lt1"/>
                </a:solidFill>
                <a:effectLst/>
                <a:uFillTx/>
                <a:latin typeface="Arial"/>
                <a:ea typeface="Verdana"/>
              </a:rPr>
              <a:t>and Tools (1 of 17)</a:t>
            </a:r>
            <a:endParaRPr b="0" lang="en-US" sz="3600" strike="noStrike" u="none">
              <a:solidFill>
                <a:schemeClr val="dk1"/>
              </a:solidFill>
              <a:effectLst/>
              <a:uFillTx/>
              <a:latin typeface="Arial"/>
            </a:endParaRPr>
          </a:p>
        </p:txBody>
      </p:sp>
      <p:sp>
        <p:nvSpPr>
          <p:cNvPr id="329"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programming language</a:t>
            </a:r>
            <a:r>
              <a:rPr b="0" lang="en-US" sz="2800" strike="noStrike" u="none">
                <a:solidFill>
                  <a:schemeClr val="dk1"/>
                </a:solidFill>
                <a:effectLst/>
                <a:uFillTx/>
                <a:latin typeface="Arial"/>
                <a:ea typeface="Verdana"/>
              </a:rPr>
              <a:t> is a set of words, abbreviations, and symbols that enable a software developer to communicate instructions to a computer or mobile device</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An application development tool provides a means for creating, designing, editing, testing, and distributing programs and apps</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Application Development Languages </a:t>
            </a:r>
            <a:br>
              <a:rPr sz="3600"/>
            </a:br>
            <a:r>
              <a:rPr b="0" lang="en-US" sz="3600" strike="noStrike" u="none">
                <a:solidFill>
                  <a:schemeClr val="lt1"/>
                </a:solidFill>
                <a:effectLst/>
                <a:uFillTx/>
                <a:latin typeface="Arial"/>
                <a:ea typeface="Verdana"/>
              </a:rPr>
              <a:t>and Tools (2 of 17)</a:t>
            </a:r>
            <a:endParaRPr b="0" lang="en-US" sz="3600" strike="noStrike" u="none">
              <a:solidFill>
                <a:schemeClr val="dk1"/>
              </a:solidFill>
              <a:effectLst/>
              <a:uFillTx/>
              <a:latin typeface="Arial"/>
            </a:endParaRPr>
          </a:p>
        </p:txBody>
      </p:sp>
      <p:sp>
        <p:nvSpPr>
          <p:cNvPr id="331"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With a </a:t>
            </a:r>
            <a:r>
              <a:rPr b="1" lang="en-US" sz="2800" strike="noStrike" u="none">
                <a:solidFill>
                  <a:schemeClr val="dk1"/>
                </a:solidFill>
                <a:effectLst/>
                <a:uFillTx/>
                <a:latin typeface="Arial"/>
                <a:ea typeface="Verdana"/>
              </a:rPr>
              <a:t>procedural language</a:t>
            </a:r>
            <a:r>
              <a:rPr b="0" lang="en-US" sz="2800" strike="noStrike" u="none">
                <a:solidFill>
                  <a:schemeClr val="dk1"/>
                </a:solidFill>
                <a:effectLst/>
                <a:uFillTx/>
                <a:latin typeface="Arial"/>
                <a:ea typeface="Verdana"/>
              </a:rPr>
              <a:t>, the programmer writes instructions using English-like words that tell the computer what to accomplish and how to do it</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p:nvPr>
        </p:nvSpPr>
        <p:spPr>
          <a:xfrm>
            <a:off x="228600" y="0"/>
            <a:ext cx="8686440" cy="91404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The </a:t>
            </a:r>
            <a:r>
              <a:rPr b="1" lang="en-US" sz="2800" strike="noStrike" u="none">
                <a:solidFill>
                  <a:schemeClr val="dk1"/>
                </a:solidFill>
                <a:effectLst/>
                <a:uFillTx/>
                <a:latin typeface="Arial"/>
                <a:ea typeface="Verdana"/>
              </a:rPr>
              <a:t>C</a:t>
            </a:r>
            <a:r>
              <a:rPr b="0" lang="en-US" sz="2800" strike="noStrike" u="none">
                <a:solidFill>
                  <a:schemeClr val="dk1"/>
                </a:solidFill>
                <a:effectLst/>
                <a:uFillTx/>
                <a:latin typeface="Arial"/>
                <a:ea typeface="Verdana"/>
              </a:rPr>
              <a:t> programming language is used to write many of today’s programs</a:t>
            </a:r>
            <a:endParaRPr b="0" lang="en-US" sz="2800" strike="noStrike" u="none">
              <a:solidFill>
                <a:schemeClr val="dk1"/>
              </a:solidFill>
              <a:effectLst/>
              <a:uFillTx/>
              <a:latin typeface="Arial"/>
            </a:endParaRPr>
          </a:p>
        </p:txBody>
      </p:sp>
      <p:pic>
        <p:nvPicPr>
          <p:cNvPr id="333" name="Picture 2" descr="&quot;A screenshot reads the following C program with five callouts: &#10;/* Compute Regular Time Pay */&#10;rt_pay = rt_hrs * pay_rate; &#10;A callout reading, “Comments begin with a slash followed by an asterisk,” points toward the back slash and asterisk in the first line of the code. Another callout reading, “calculates regular time pay,” points toward the code statement in the second line.&#10;/* Compute Overtime Pay */&#10;if (ot_hrs &gt; 0)&#10;ot_pay = ot_hrs * 1.5 * pay_rate;&#10;else&#10;ot_pay = 0;&#10;A callout reading, “evaluates overtime hours and calculates overtime pay,” collectively points toward the above set of codes.&#10; /* Compute Gross Pay */&#10;gross = rt_pay + ot_pay;&#10;A callout reading, “calculates gross pay,” points toward the above set of code.&#10;/* Display Gross Pay */&#10;printf (&quot;&quot;The gross pay is %d\n&quot;&quot;, gross);  &#10;A callout reading, “displays gross pay,” points toward the above code.&quot;&#10;"/>
          <p:cNvPicPr/>
          <p:nvPr/>
        </p:nvPicPr>
        <p:blipFill>
          <a:blip r:embed="rId1"/>
          <a:stretch/>
        </p:blipFill>
        <p:spPr>
          <a:xfrm>
            <a:off x="338400" y="914400"/>
            <a:ext cx="6702120" cy="4800240"/>
          </a:xfrm>
          <a:prstGeom prst="rect">
            <a:avLst/>
          </a:prstGeom>
          <a:noFill/>
          <a:ln w="0">
            <a:noFill/>
          </a:ln>
        </p:spPr>
      </p:pic>
      <p:sp>
        <p:nvSpPr>
          <p:cNvPr id="334" name="PlaceHolder 2"/>
          <p:cNvSpPr>
            <a:spLocks noGrp="1"/>
          </p:cNvSpPr>
          <p:nvPr>
            <p:ph/>
          </p:nvPr>
        </p:nvSpPr>
        <p:spPr>
          <a:xfrm>
            <a:off x="110880" y="5667120"/>
            <a:ext cx="8984160" cy="55296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1" lang="en-US" sz="1400" strike="noStrike" u="none">
                <a:solidFill>
                  <a:schemeClr val="dk1"/>
                </a:solidFill>
                <a:effectLst/>
                <a:uFillTx/>
                <a:latin typeface="Arial"/>
                <a:ea typeface="Verdana"/>
              </a:rPr>
              <a:t>Figure 11-18 </a:t>
            </a:r>
            <a:r>
              <a:rPr b="0" lang="en-US" sz="1400" strike="noStrike" u="none">
                <a:solidFill>
                  <a:schemeClr val="dk1"/>
                </a:solidFill>
                <a:effectLst/>
                <a:uFillTx/>
                <a:latin typeface="Arial"/>
                <a:ea typeface="Verdana"/>
              </a:rPr>
              <a:t>An excerpt from a C payroll program. The code shows the computations for regular time pay, overtime pay, and gross pay; the decision to evaluate the overtime hours; and the output of the gross pay.</a:t>
            </a:r>
            <a:endParaRPr b="0" lang="en-US" sz="1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p:nvPr>
        </p:nvSpPr>
        <p:spPr>
          <a:xfrm>
            <a:off x="228600" y="-76320"/>
            <a:ext cx="8587080" cy="190476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compiler converts the entire source program to machine language before executing it.</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An interpreter translates and executes one instruction at a time.</a:t>
            </a:r>
            <a:endParaRPr b="0" lang="en-US" sz="2800" strike="noStrike" u="none">
              <a:solidFill>
                <a:schemeClr val="dk1"/>
              </a:solidFill>
              <a:effectLst/>
              <a:uFillTx/>
              <a:latin typeface="Arial"/>
            </a:endParaRPr>
          </a:p>
        </p:txBody>
      </p:sp>
      <p:pic>
        <p:nvPicPr>
          <p:cNvPr id="336" name="Picture 2" descr="A double headed arrow reads the text, &quot;A compiler converts the entire source program to machine language before executing it,&quot; &quot;An interpreter translates and executes one instruction at a time.&quot;"/>
          <p:cNvPicPr/>
          <p:nvPr/>
        </p:nvPicPr>
        <p:blipFill>
          <a:blip r:embed="rId1"/>
          <a:stretch/>
        </p:blipFill>
        <p:spPr>
          <a:xfrm>
            <a:off x="0" y="3124080"/>
            <a:ext cx="9133560" cy="373356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Databases, Data, and Information (4 of 10) </a:t>
            </a:r>
            <a:endParaRPr b="0" lang="en-US" sz="3600" strike="noStrike" u="none">
              <a:solidFill>
                <a:schemeClr val="dk1"/>
              </a:solidFill>
              <a:effectLst/>
              <a:uFillTx/>
              <a:latin typeface="Arial"/>
            </a:endParaRPr>
          </a:p>
        </p:txBody>
      </p:sp>
      <p:sp>
        <p:nvSpPr>
          <p:cNvPr id="157" name="PlaceHolder 2"/>
          <p:cNvSpPr>
            <a:spLocks noGrp="1"/>
          </p:cNvSpPr>
          <p:nvPr>
            <p:ph/>
          </p:nvPr>
        </p:nvSpPr>
        <p:spPr>
          <a:xfrm>
            <a:off x="228600" y="1295280"/>
            <a:ext cx="8762760" cy="320004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Database software</a:t>
            </a:r>
            <a:r>
              <a:rPr b="0" lang="en-US" sz="2800" strike="noStrike" u="none">
                <a:solidFill>
                  <a:schemeClr val="dk1"/>
                </a:solidFill>
                <a:effectLst/>
                <a:uFillTx/>
                <a:latin typeface="Arial"/>
                <a:ea typeface="Verdana"/>
              </a:rPr>
              <a:t>,</a:t>
            </a:r>
            <a:r>
              <a:rPr b="1" lang="en-US" sz="2800" strike="noStrike" u="none">
                <a:solidFill>
                  <a:schemeClr val="dk1"/>
                </a:solidFill>
                <a:effectLst/>
                <a:uFillTx/>
                <a:latin typeface="Arial"/>
                <a:ea typeface="Verdana"/>
              </a:rPr>
              <a:t> </a:t>
            </a:r>
            <a:r>
              <a:rPr b="0" lang="en-US" sz="2800" strike="noStrike" u="none">
                <a:solidFill>
                  <a:schemeClr val="dk1"/>
                </a:solidFill>
                <a:effectLst/>
                <a:uFillTx/>
                <a:latin typeface="Arial"/>
                <a:ea typeface="Verdana"/>
              </a:rPr>
              <a:t>often called a </a:t>
            </a:r>
            <a:r>
              <a:rPr b="1" lang="en-US" sz="2800" strike="noStrike" u="none">
                <a:solidFill>
                  <a:schemeClr val="dk1"/>
                </a:solidFill>
                <a:effectLst/>
                <a:uFillTx/>
                <a:latin typeface="Arial"/>
                <a:ea typeface="Verdana"/>
              </a:rPr>
              <a:t>database management system (DBMS), </a:t>
            </a:r>
            <a:r>
              <a:rPr b="0" lang="en-US" sz="2800" strike="noStrike" u="none">
                <a:solidFill>
                  <a:schemeClr val="dk1"/>
                </a:solidFill>
                <a:effectLst/>
                <a:uFillTx/>
                <a:latin typeface="Arial"/>
                <a:ea typeface="Verdana"/>
              </a:rPr>
              <a:t>allows users to</a:t>
            </a:r>
            <a:r>
              <a:rPr b="0" lang="en-US" sz="2600" strike="noStrike" u="none">
                <a:solidFill>
                  <a:schemeClr val="dk1"/>
                </a:solidFill>
                <a:effectLst/>
                <a:uFillTx/>
                <a:latin typeface="Arial"/>
                <a:ea typeface="Verdana"/>
              </a:rPr>
              <a:t>:</a:t>
            </a:r>
            <a:endParaRPr b="0" lang="en-US" sz="26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Create a computerized database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Add, modify, and delete data</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Sort and retrieve data</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Create forms and reports from the data</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e.g. Microsoft SQL server, Oracle Database</a:t>
            </a:r>
            <a:endParaRPr b="0" lang="en-US" sz="2400" strike="noStrike" u="none">
              <a:solidFill>
                <a:schemeClr val="dk1"/>
              </a:solidFill>
              <a:effectLst/>
              <a:uFillTx/>
              <a:latin typeface="Arial"/>
            </a:endParaRPr>
          </a:p>
        </p:txBody>
      </p:sp>
      <p:sp>
        <p:nvSpPr>
          <p:cNvPr id="158" name="文字方塊 1"/>
          <p:cNvSpPr/>
          <p:nvPr/>
        </p:nvSpPr>
        <p:spPr>
          <a:xfrm>
            <a:off x="690840" y="4764960"/>
            <a:ext cx="8001000" cy="830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trike="noStrike" u="none">
                <a:solidFill>
                  <a:schemeClr val="dk1"/>
                </a:solidFill>
                <a:effectLst/>
                <a:uFillTx/>
                <a:latin typeface="微軟正黑體"/>
                <a:ea typeface="微軟正黑體"/>
              </a:rPr>
              <a:t>Database</a:t>
            </a:r>
            <a:r>
              <a:rPr b="1" lang="zh-TW" sz="2400" strike="noStrike" u="none">
                <a:solidFill>
                  <a:schemeClr val="dk1"/>
                </a:solidFill>
                <a:effectLst/>
                <a:uFillTx/>
                <a:latin typeface="微軟正黑體"/>
                <a:ea typeface="微軟正黑體"/>
              </a:rPr>
              <a:t>像一個高冷傲嬌的公主，要接觸到他並不容易，</a:t>
            </a:r>
            <a:endParaRPr b="0" lang="en-US" sz="2400" strike="noStrike" u="none">
              <a:solidFill>
                <a:srgbClr val="000000"/>
              </a:solidFill>
              <a:effectLst/>
              <a:uFillTx/>
              <a:latin typeface="Arial"/>
            </a:endParaRPr>
          </a:p>
          <a:p>
            <a:pPr>
              <a:lnSpc>
                <a:spcPct val="100000"/>
              </a:lnSpc>
            </a:pPr>
            <a:r>
              <a:rPr b="1" lang="zh-TW" sz="2400" strike="noStrike" u="none">
                <a:solidFill>
                  <a:schemeClr val="dk1"/>
                </a:solidFill>
                <a:effectLst/>
                <a:uFillTx/>
                <a:latin typeface="微軟正黑體"/>
                <a:ea typeface="微軟正黑體"/>
              </a:rPr>
              <a:t>必須要經過一個僕人傳話，</a:t>
            </a:r>
            <a:r>
              <a:rPr b="1" lang="en-US" sz="2400" strike="noStrike" u="none">
                <a:solidFill>
                  <a:schemeClr val="dk1"/>
                </a:solidFill>
                <a:effectLst/>
                <a:uFillTx/>
                <a:latin typeface="微軟正黑體"/>
                <a:ea typeface="微軟正黑體"/>
              </a:rPr>
              <a:t>DBMS</a:t>
            </a:r>
            <a:r>
              <a:rPr b="1" lang="zh-TW" sz="2400" strike="noStrike" u="none">
                <a:solidFill>
                  <a:schemeClr val="dk1"/>
                </a:solidFill>
                <a:effectLst/>
                <a:uFillTx/>
                <a:latin typeface="微軟正黑體"/>
                <a:ea typeface="微軟正黑體"/>
              </a:rPr>
              <a:t>就像僕人</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 name="Picture 3" descr="&quot;An illustration shows a flowchart: Source program, complier (program listing), object program (data), results.&#10;An inset shows a screenshot reading the following code: &#10;/* Compute Regular Time Pay */&#10;rt_pay = rt_hrs * pay_rate;&#10;/* Compute Overtime Pay */&#10;if (ot_hrs &gt; 0)&#10;ot_pay = ot_hrs * 1.5 * pay_rate;&#10;else&#10;ot_pay = 0;&#10;/* Compute Gross Pay */&#10;gross = rt_pay + ot_pay;&#10;/* Displa y Gross Pa y */&#10;printf (&quot;&quot;The gross pay is %d\n&quot;&quot;, gross); &quot;&#10;"/>
          <p:cNvPicPr/>
          <p:nvPr/>
        </p:nvPicPr>
        <p:blipFill>
          <a:blip r:embed="rId1"/>
          <a:stretch/>
        </p:blipFill>
        <p:spPr>
          <a:xfrm>
            <a:off x="5105520" y="1828800"/>
            <a:ext cx="3733560" cy="3692160"/>
          </a:xfrm>
          <a:prstGeom prst="rect">
            <a:avLst/>
          </a:prstGeom>
          <a:noFill/>
          <a:ln w="0">
            <a:noFill/>
          </a:ln>
        </p:spPr>
      </p:pic>
      <p:sp>
        <p:nvSpPr>
          <p:cNvPr id="338" name="PlaceHolder 1"/>
          <p:cNvSpPr>
            <a:spLocks noGrp="1"/>
          </p:cNvSpPr>
          <p:nvPr>
            <p:ph/>
          </p:nvPr>
        </p:nvSpPr>
        <p:spPr>
          <a:xfrm>
            <a:off x="519120" y="5612040"/>
            <a:ext cx="8319600" cy="58644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11-19 </a:t>
            </a:r>
            <a:r>
              <a:rPr b="0" lang="en-US" sz="1800" strike="noStrike" u="none">
                <a:solidFill>
                  <a:schemeClr val="dk1"/>
                </a:solidFill>
                <a:effectLst/>
                <a:uFillTx/>
                <a:latin typeface="Arial"/>
                <a:ea typeface="Verdana"/>
              </a:rPr>
              <a:t>A compiler converts the source program (C, in this example) into a machine language object program.</a:t>
            </a:r>
            <a:endParaRPr b="0" lang="en-US" sz="1800" strike="noStrike" u="none">
              <a:solidFill>
                <a:schemeClr val="dk1"/>
              </a:solidFill>
              <a:effectLst/>
              <a:uFillTx/>
              <a:latin typeface="Arial"/>
            </a:endParaRPr>
          </a:p>
        </p:txBody>
      </p:sp>
      <p:sp>
        <p:nvSpPr>
          <p:cNvPr id="339" name="文字方塊 1"/>
          <p:cNvSpPr/>
          <p:nvPr/>
        </p:nvSpPr>
        <p:spPr>
          <a:xfrm>
            <a:off x="380880" y="457200"/>
            <a:ext cx="4122720" cy="707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4000" strike="noStrike" u="none">
                <a:solidFill>
                  <a:schemeClr val="dk1"/>
                </a:solidFill>
                <a:effectLst/>
                <a:uFillTx/>
                <a:latin typeface="微軟正黑體"/>
                <a:ea typeface="微軟正黑體"/>
              </a:rPr>
              <a:t>Compiler </a:t>
            </a:r>
            <a:r>
              <a:rPr b="1" lang="zh-TW" sz="4000" strike="noStrike" u="none">
                <a:solidFill>
                  <a:schemeClr val="dk1"/>
                </a:solidFill>
                <a:effectLst/>
                <a:uFillTx/>
                <a:latin typeface="微軟正黑體"/>
                <a:ea typeface="微軟正黑體"/>
              </a:rPr>
              <a:t>編譯器</a:t>
            </a:r>
            <a:endParaRPr b="0" lang="en-US" sz="4000" strike="noStrike" u="none">
              <a:solidFill>
                <a:srgbClr val="000000"/>
              </a:solidFill>
              <a:effectLst/>
              <a:uFillTx/>
              <a:latin typeface="Arial"/>
            </a:endParaRPr>
          </a:p>
        </p:txBody>
      </p:sp>
      <p:sp>
        <p:nvSpPr>
          <p:cNvPr id="340" name="文字方塊 4"/>
          <p:cNvSpPr/>
          <p:nvPr/>
        </p:nvSpPr>
        <p:spPr>
          <a:xfrm>
            <a:off x="304920" y="2133720"/>
            <a:ext cx="4576680" cy="19386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1" lang="zh-TW" sz="2400" strike="noStrike" u="none">
                <a:solidFill>
                  <a:schemeClr val="dk1"/>
                </a:solidFill>
                <a:effectLst/>
                <a:uFillTx/>
                <a:latin typeface="微軟正黑體"/>
                <a:ea typeface="微軟正黑體"/>
              </a:rPr>
              <a:t>在執行前會將整個原始程式轉換為機器語言</a:t>
            </a:r>
            <a:endParaRPr b="0" lang="en-US" sz="2400" strike="noStrike" u="none">
              <a:solidFill>
                <a:srgbClr val="000000"/>
              </a:solidFill>
              <a:effectLst/>
              <a:uFillTx/>
              <a:latin typeface="Arial"/>
            </a:endParaRPr>
          </a:p>
          <a:p>
            <a:pPr marL="343080" indent="-343080">
              <a:lnSpc>
                <a:spcPct val="100000"/>
              </a:lnSpc>
              <a:buClr>
                <a:srgbClr val="000000"/>
              </a:buClr>
              <a:buFont typeface="Arial"/>
              <a:buChar char="•"/>
            </a:pPr>
            <a:r>
              <a:rPr b="1" lang="zh-TW" sz="2400" strike="noStrike" u="none">
                <a:solidFill>
                  <a:schemeClr val="dk1"/>
                </a:solidFill>
                <a:effectLst/>
                <a:uFillTx/>
                <a:latin typeface="微軟正黑體"/>
                <a:ea typeface="微軟正黑體"/>
              </a:rPr>
              <a:t>產生獨立的可執行檔</a:t>
            </a:r>
            <a:endParaRPr b="0" lang="en-US" sz="2400" strike="noStrike" u="none">
              <a:solidFill>
                <a:srgbClr val="000000"/>
              </a:solidFill>
              <a:effectLst/>
              <a:uFillTx/>
              <a:latin typeface="Arial"/>
            </a:endParaRPr>
          </a:p>
          <a:p>
            <a:pPr marL="343080" indent="-343080">
              <a:lnSpc>
                <a:spcPct val="100000"/>
              </a:lnSpc>
              <a:buClr>
                <a:srgbClr val="000000"/>
              </a:buClr>
              <a:buFont typeface="Arial"/>
              <a:buChar char="•"/>
            </a:pPr>
            <a:r>
              <a:rPr b="1" lang="zh-TW" sz="2400" strike="noStrike" u="none">
                <a:solidFill>
                  <a:schemeClr val="dk1"/>
                </a:solidFill>
                <a:effectLst/>
                <a:uFillTx/>
                <a:latin typeface="微軟正黑體"/>
                <a:ea typeface="微軟正黑體"/>
              </a:rPr>
              <a:t>執行速度快</a:t>
            </a:r>
            <a:endParaRPr b="0" lang="en-US" sz="2400" strike="noStrike" u="none">
              <a:solidFill>
                <a:srgbClr val="000000"/>
              </a:solidFill>
              <a:effectLst/>
              <a:uFillTx/>
              <a:latin typeface="Arial"/>
            </a:endParaRPr>
          </a:p>
          <a:p>
            <a:pPr marL="343080" indent="-343080">
              <a:lnSpc>
                <a:spcPct val="100000"/>
              </a:lnSpc>
              <a:buClr>
                <a:srgbClr val="000000"/>
              </a:buClr>
              <a:buFont typeface="Arial"/>
              <a:buChar char="•"/>
            </a:pPr>
            <a:r>
              <a:rPr b="1" lang="zh-TW" sz="2400" strike="noStrike" u="none">
                <a:solidFill>
                  <a:schemeClr val="dk1"/>
                </a:solidFill>
                <a:effectLst/>
                <a:uFillTx/>
                <a:latin typeface="微軟正黑體"/>
                <a:ea typeface="微軟正黑體"/>
              </a:rPr>
              <a:t>除錯（</a:t>
            </a:r>
            <a:r>
              <a:rPr b="1" lang="en-US" sz="2400" strike="noStrike" u="none">
                <a:solidFill>
                  <a:schemeClr val="dk1"/>
                </a:solidFill>
                <a:effectLst/>
                <a:uFillTx/>
                <a:latin typeface="微軟正黑體"/>
                <a:ea typeface="微軟正黑體"/>
              </a:rPr>
              <a:t>Debug</a:t>
            </a:r>
            <a:r>
              <a:rPr b="1" lang="zh-TW" sz="2400" strike="noStrike" u="none">
                <a:solidFill>
                  <a:schemeClr val="dk1"/>
                </a:solidFill>
                <a:effectLst/>
                <a:uFillTx/>
                <a:latin typeface="微軟正黑體"/>
                <a:ea typeface="微軟正黑體"/>
              </a:rPr>
              <a:t>）過程可能較慢</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Picture 2" descr="A flowchart shows a source program and data leading to the “interpreter,” which in turn produces results.   &#10;"/>
          <p:cNvPicPr/>
          <p:nvPr/>
        </p:nvPicPr>
        <p:blipFill>
          <a:blip r:embed="rId1"/>
          <a:stretch/>
        </p:blipFill>
        <p:spPr>
          <a:xfrm>
            <a:off x="4764600" y="1640160"/>
            <a:ext cx="4070880" cy="3577680"/>
          </a:xfrm>
          <a:prstGeom prst="rect">
            <a:avLst/>
          </a:prstGeom>
          <a:noFill/>
          <a:ln w="0">
            <a:noFill/>
          </a:ln>
        </p:spPr>
      </p:pic>
      <p:sp>
        <p:nvSpPr>
          <p:cNvPr id="342" name="PlaceHolder 1"/>
          <p:cNvSpPr>
            <a:spLocks noGrp="1"/>
          </p:cNvSpPr>
          <p:nvPr>
            <p:ph/>
          </p:nvPr>
        </p:nvSpPr>
        <p:spPr>
          <a:xfrm>
            <a:off x="533520" y="5410080"/>
            <a:ext cx="8305560" cy="761760"/>
          </a:xfrm>
          <a:prstGeom prst="rect">
            <a:avLst/>
          </a:prstGeom>
          <a:noFill/>
          <a:ln w="0">
            <a:noFill/>
          </a:ln>
        </p:spPr>
        <p:txBody>
          <a:bodyPr numCol="1" spcCol="0" lIns="91440" rIns="91440" tIns="45720" bIns="45720" anchor="t">
            <a:noAutofit/>
          </a:bodyPr>
          <a:p>
            <a:pPr indent="0">
              <a:lnSpc>
                <a:spcPct val="100000"/>
              </a:lnSpc>
              <a:spcBef>
                <a:spcPts val="320"/>
              </a:spcBef>
              <a:buNone/>
              <a:tabLst>
                <a:tab algn="l" pos="0"/>
              </a:tabLst>
            </a:pPr>
            <a:r>
              <a:rPr b="1" lang="en-US" sz="1600" strike="noStrike" u="none">
                <a:solidFill>
                  <a:schemeClr val="dk1"/>
                </a:solidFill>
                <a:effectLst/>
                <a:uFillTx/>
                <a:latin typeface="Arial"/>
                <a:ea typeface="Verdana"/>
              </a:rPr>
              <a:t>Figure 11-20 </a:t>
            </a:r>
            <a:r>
              <a:rPr b="0" lang="en-US" sz="1600" strike="noStrike" u="none">
                <a:solidFill>
                  <a:schemeClr val="dk1"/>
                </a:solidFill>
                <a:effectLst/>
                <a:uFillTx/>
                <a:latin typeface="Arial"/>
                <a:ea typeface="Verdana"/>
              </a:rPr>
              <a:t>With an interpreter, one instruction of the source program at a time is converted into machine language and then immediately executed by the computer or mobile device.</a:t>
            </a:r>
            <a:endParaRPr b="0" lang="en-US" sz="1600" strike="noStrike" u="none">
              <a:solidFill>
                <a:schemeClr val="dk1"/>
              </a:solidFill>
              <a:effectLst/>
              <a:uFillTx/>
              <a:latin typeface="Arial"/>
            </a:endParaRPr>
          </a:p>
        </p:txBody>
      </p:sp>
      <p:sp>
        <p:nvSpPr>
          <p:cNvPr id="343" name="文字方塊 1"/>
          <p:cNvSpPr/>
          <p:nvPr/>
        </p:nvSpPr>
        <p:spPr>
          <a:xfrm>
            <a:off x="380880" y="457200"/>
            <a:ext cx="4525560" cy="707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4000" strike="noStrike" u="none">
                <a:solidFill>
                  <a:schemeClr val="dk1"/>
                </a:solidFill>
                <a:effectLst/>
                <a:uFillTx/>
                <a:latin typeface="微軟正黑體"/>
                <a:ea typeface="微軟正黑體"/>
              </a:rPr>
              <a:t>Interpreter </a:t>
            </a:r>
            <a:r>
              <a:rPr b="1" lang="zh-TW" sz="4000" strike="noStrike" u="none">
                <a:solidFill>
                  <a:schemeClr val="dk1"/>
                </a:solidFill>
                <a:effectLst/>
                <a:uFillTx/>
                <a:latin typeface="微軟正黑體"/>
                <a:ea typeface="微軟正黑體"/>
              </a:rPr>
              <a:t>直譯器</a:t>
            </a:r>
            <a:endParaRPr b="0" lang="en-US" sz="4000" strike="noStrike" u="none">
              <a:solidFill>
                <a:srgbClr val="000000"/>
              </a:solidFill>
              <a:effectLst/>
              <a:uFillTx/>
              <a:latin typeface="Arial"/>
            </a:endParaRPr>
          </a:p>
        </p:txBody>
      </p:sp>
      <p:sp>
        <p:nvSpPr>
          <p:cNvPr id="344" name="文字方塊 4"/>
          <p:cNvSpPr/>
          <p:nvPr/>
        </p:nvSpPr>
        <p:spPr>
          <a:xfrm>
            <a:off x="762120" y="1981080"/>
            <a:ext cx="4576680" cy="19386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1" lang="zh-TW" sz="2400" strike="noStrike" u="none">
                <a:solidFill>
                  <a:schemeClr val="dk1"/>
                </a:solidFill>
                <a:effectLst/>
                <a:uFillTx/>
                <a:latin typeface="微軟正黑體"/>
                <a:ea typeface="微軟正黑體"/>
              </a:rPr>
              <a:t>一次翻譯並執行一條指令</a:t>
            </a:r>
            <a:endParaRPr b="0" lang="en-US" sz="2400" strike="noStrike" u="none">
              <a:solidFill>
                <a:srgbClr val="000000"/>
              </a:solidFill>
              <a:effectLst/>
              <a:uFillTx/>
              <a:latin typeface="Arial"/>
            </a:endParaRPr>
          </a:p>
          <a:p>
            <a:pPr marL="343080" indent="-343080">
              <a:lnSpc>
                <a:spcPct val="100000"/>
              </a:lnSpc>
              <a:buClr>
                <a:srgbClr val="000000"/>
              </a:buClr>
              <a:buFont typeface="Arial"/>
              <a:buChar char="•"/>
            </a:pPr>
            <a:r>
              <a:rPr b="1" lang="zh-TW" sz="2400" strike="noStrike" u="none">
                <a:solidFill>
                  <a:schemeClr val="dk1"/>
                </a:solidFill>
                <a:effectLst/>
                <a:uFillTx/>
                <a:latin typeface="微軟正黑體"/>
                <a:ea typeface="微軟正黑體"/>
              </a:rPr>
              <a:t>邊翻譯邊執行</a:t>
            </a:r>
            <a:endParaRPr b="0" lang="en-US" sz="2400" strike="noStrike" u="none">
              <a:solidFill>
                <a:srgbClr val="000000"/>
              </a:solidFill>
              <a:effectLst/>
              <a:uFillTx/>
              <a:latin typeface="Arial"/>
            </a:endParaRPr>
          </a:p>
          <a:p>
            <a:pPr marL="343080" indent="-343080">
              <a:lnSpc>
                <a:spcPct val="100000"/>
              </a:lnSpc>
              <a:buClr>
                <a:srgbClr val="000000"/>
              </a:buClr>
              <a:buFont typeface="Arial"/>
              <a:buChar char="•"/>
            </a:pPr>
            <a:r>
              <a:rPr b="1" lang="zh-TW" sz="2400" strike="noStrike" u="none">
                <a:solidFill>
                  <a:schemeClr val="dk1"/>
                </a:solidFill>
                <a:effectLst/>
                <a:uFillTx/>
                <a:latin typeface="微軟正黑體"/>
                <a:ea typeface="微軟正黑體"/>
              </a:rPr>
              <a:t>執行速度較慢</a:t>
            </a:r>
            <a:endParaRPr b="0" lang="en-US" sz="2400" strike="noStrike" u="none">
              <a:solidFill>
                <a:srgbClr val="000000"/>
              </a:solidFill>
              <a:effectLst/>
              <a:uFillTx/>
              <a:latin typeface="Arial"/>
            </a:endParaRPr>
          </a:p>
          <a:p>
            <a:pPr marL="343080" indent="-343080">
              <a:lnSpc>
                <a:spcPct val="100000"/>
              </a:lnSpc>
              <a:buClr>
                <a:srgbClr val="000000"/>
              </a:buClr>
              <a:buFont typeface="Arial"/>
              <a:buChar char="•"/>
            </a:pPr>
            <a:r>
              <a:rPr b="1" lang="zh-TW" sz="2400" strike="noStrike" u="none">
                <a:solidFill>
                  <a:schemeClr val="dk1"/>
                </a:solidFill>
                <a:effectLst/>
                <a:uFillTx/>
                <a:latin typeface="微軟正黑體"/>
                <a:ea typeface="微軟正黑體"/>
              </a:rPr>
              <a:t>啟動和除錯較為靈活</a:t>
            </a:r>
            <a:endParaRPr b="0" lang="en-US" sz="2400" strike="noStrike" u="none">
              <a:solidFill>
                <a:srgbClr val="000000"/>
              </a:solidFill>
              <a:effectLst/>
              <a:uFillTx/>
              <a:latin typeface="Arial"/>
            </a:endParaRPr>
          </a:p>
          <a:p>
            <a:pPr marL="343080" indent="-343080">
              <a:lnSpc>
                <a:spcPct val="100000"/>
              </a:lnSpc>
              <a:buClr>
                <a:srgbClr val="000000"/>
              </a:buClr>
              <a:buFont typeface="Arial"/>
              <a:buChar char="•"/>
            </a:pPr>
            <a:r>
              <a:rPr b="1" lang="en-US" sz="2400" strike="noStrike" u="none">
                <a:solidFill>
                  <a:schemeClr val="dk1"/>
                </a:solidFill>
                <a:effectLst/>
                <a:uFillTx/>
                <a:latin typeface="微軟正黑體"/>
                <a:ea typeface="微軟正黑體"/>
              </a:rPr>
              <a:t>(</a:t>
            </a:r>
            <a:r>
              <a:rPr b="1" lang="zh-TW" sz="2400" strike="noStrike" u="none">
                <a:solidFill>
                  <a:schemeClr val="dk1"/>
                </a:solidFill>
                <a:effectLst/>
                <a:uFillTx/>
                <a:latin typeface="微軟正黑體"/>
                <a:ea typeface="微軟正黑體"/>
              </a:rPr>
              <a:t>因為是單步執行</a:t>
            </a:r>
            <a:r>
              <a:rPr b="1" lang="en-US" sz="2400" strike="noStrike" u="none">
                <a:solidFill>
                  <a:schemeClr val="dk1"/>
                </a:solidFill>
                <a:effectLst/>
                <a:uFillTx/>
                <a:latin typeface="微軟正黑體"/>
                <a:ea typeface="微軟正黑體"/>
              </a:rPr>
              <a:t>)</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Application Development Languages </a:t>
            </a:r>
            <a:br>
              <a:rPr sz="3600"/>
            </a:br>
            <a:r>
              <a:rPr b="0" lang="en-US" sz="3600" strike="noStrike" u="none">
                <a:solidFill>
                  <a:schemeClr val="lt1"/>
                </a:solidFill>
                <a:effectLst/>
                <a:uFillTx/>
                <a:latin typeface="Arial"/>
                <a:ea typeface="Verdana"/>
              </a:rPr>
              <a:t>and Tools (7 of 17)</a:t>
            </a:r>
            <a:endParaRPr b="0" lang="en-US" sz="3600" strike="noStrike" u="none">
              <a:solidFill>
                <a:schemeClr val="dk1"/>
              </a:solidFill>
              <a:effectLst/>
              <a:uFillTx/>
              <a:latin typeface="Arial"/>
            </a:endParaRPr>
          </a:p>
        </p:txBody>
      </p:sp>
      <p:sp>
        <p:nvSpPr>
          <p:cNvPr id="346"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An </a:t>
            </a:r>
            <a:r>
              <a:rPr b="1" lang="en-US" sz="2800" strike="noStrike" u="none">
                <a:solidFill>
                  <a:schemeClr val="dk1"/>
                </a:solidFill>
                <a:effectLst/>
                <a:uFillTx/>
                <a:latin typeface="Arial"/>
                <a:ea typeface="Verdana"/>
              </a:rPr>
              <a:t>Object-Oriented Programming </a:t>
            </a:r>
            <a:r>
              <a:rPr b="0" lang="en-US" sz="2800" strike="noStrike" u="none">
                <a:solidFill>
                  <a:schemeClr val="dk1"/>
                </a:solidFill>
                <a:effectLst/>
                <a:uFillTx/>
                <a:latin typeface="Arial"/>
                <a:ea typeface="Verdana"/>
              </a:rPr>
              <a:t>(</a:t>
            </a:r>
            <a:r>
              <a:rPr b="1" lang="en-US" sz="2800" strike="noStrike" u="none">
                <a:solidFill>
                  <a:schemeClr val="dk1"/>
                </a:solidFill>
                <a:effectLst/>
                <a:uFillTx/>
                <a:latin typeface="Arial"/>
                <a:ea typeface="Verdana"/>
              </a:rPr>
              <a:t>OOP</a:t>
            </a:r>
            <a:r>
              <a:rPr b="0" lang="en-US" sz="2800" strike="noStrike" u="none">
                <a:solidFill>
                  <a:schemeClr val="dk1"/>
                </a:solidFill>
                <a:effectLst/>
                <a:uFillTx/>
                <a:latin typeface="Arial"/>
                <a:ea typeface="Verdana"/>
              </a:rPr>
              <a:t>) </a:t>
            </a:r>
            <a:r>
              <a:rPr b="1" lang="en-US" sz="2800" strike="noStrike" u="none">
                <a:solidFill>
                  <a:schemeClr val="dk1"/>
                </a:solidFill>
                <a:effectLst/>
                <a:uFillTx/>
                <a:latin typeface="Arial"/>
                <a:ea typeface="Verdana"/>
              </a:rPr>
              <a:t>language </a:t>
            </a:r>
            <a:r>
              <a:rPr b="0" lang="en-US" sz="2800" strike="noStrike" u="none">
                <a:solidFill>
                  <a:schemeClr val="dk1"/>
                </a:solidFill>
                <a:effectLst/>
                <a:uFillTx/>
                <a:latin typeface="Arial"/>
                <a:ea typeface="Verdana"/>
              </a:rPr>
              <a:t>allows system developers to implement objects in a program</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Other advantages include:</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Objects can be reused</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Developers create applications faster</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Most object-oriented application development tools are Integrated Development Environments (IDEs)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p:nvPr>
        </p:nvSpPr>
        <p:spPr>
          <a:xfrm>
            <a:off x="838080" y="5638680"/>
            <a:ext cx="7619760" cy="685440"/>
          </a:xfrm>
          <a:prstGeom prst="rect">
            <a:avLst/>
          </a:prstGeom>
          <a:noFill/>
          <a:ln w="0">
            <a:noFill/>
          </a:ln>
        </p:spPr>
        <p:txBody>
          <a:bodyPr numCol="1" spcCol="0" lIns="91440" rIns="91440" tIns="45720" bIns="45720" anchor="t">
            <a:noAutofit/>
          </a:bodyPr>
          <a:p>
            <a:pPr indent="0">
              <a:lnSpc>
                <a:spcPct val="100000"/>
              </a:lnSpc>
              <a:spcBef>
                <a:spcPts val="360"/>
              </a:spcBef>
              <a:buNone/>
              <a:tabLst>
                <a:tab algn="l" pos="0"/>
              </a:tabLst>
            </a:pPr>
            <a:r>
              <a:rPr b="1" lang="en-US" sz="1800" strike="noStrike" u="none">
                <a:solidFill>
                  <a:schemeClr val="dk1"/>
                </a:solidFill>
                <a:effectLst/>
                <a:uFillTx/>
                <a:latin typeface="Arial"/>
                <a:ea typeface="Verdana"/>
              </a:rPr>
              <a:t>Figure 11-21 </a:t>
            </a:r>
            <a:r>
              <a:rPr b="0" lang="en-US" sz="1800" strike="noStrike" u="none">
                <a:solidFill>
                  <a:schemeClr val="dk1"/>
                </a:solidFill>
                <a:effectLst/>
                <a:uFillTx/>
                <a:latin typeface="Arial"/>
                <a:ea typeface="Verdana"/>
              </a:rPr>
              <a:t>A portion of a Java program and the window the program displays.</a:t>
            </a:r>
            <a:endParaRPr b="0" lang="en-US" sz="1800" strike="noStrike" u="none">
              <a:solidFill>
                <a:schemeClr val="dk1"/>
              </a:solidFill>
              <a:effectLst/>
              <a:uFillTx/>
              <a:latin typeface="Arial"/>
            </a:endParaRPr>
          </a:p>
        </p:txBody>
      </p:sp>
      <p:pic>
        <p:nvPicPr>
          <p:cNvPr id="348" name="圖片 2" descr=""/>
          <p:cNvPicPr/>
          <p:nvPr/>
        </p:nvPicPr>
        <p:blipFill>
          <a:blip r:embed="rId1"/>
          <a:stretch/>
        </p:blipFill>
        <p:spPr>
          <a:xfrm>
            <a:off x="36720" y="231840"/>
            <a:ext cx="6039360" cy="5372640"/>
          </a:xfrm>
          <a:prstGeom prst="rect">
            <a:avLst/>
          </a:prstGeom>
          <a:noFill/>
          <a:ln w="0">
            <a:noFill/>
          </a:ln>
        </p:spPr>
      </p:pic>
      <p:pic>
        <p:nvPicPr>
          <p:cNvPr id="349" name="圖片 8" descr=""/>
          <p:cNvPicPr/>
          <p:nvPr/>
        </p:nvPicPr>
        <p:blipFill>
          <a:blip r:embed="rId2"/>
          <a:stretch/>
        </p:blipFill>
        <p:spPr>
          <a:xfrm>
            <a:off x="6206400" y="2095560"/>
            <a:ext cx="2937240" cy="2666520"/>
          </a:xfrm>
          <a:prstGeom prst="rect">
            <a:avLst/>
          </a:prstGeom>
          <a:noFill/>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Application Development Languages </a:t>
            </a:r>
            <a:br>
              <a:rPr sz="3600"/>
            </a:br>
            <a:r>
              <a:rPr b="0" lang="en-US" sz="3600" strike="noStrike" u="none">
                <a:solidFill>
                  <a:schemeClr val="lt1"/>
                </a:solidFill>
                <a:effectLst/>
                <a:uFillTx/>
                <a:latin typeface="Arial"/>
                <a:ea typeface="Verdana"/>
              </a:rPr>
              <a:t>and Tools (9 of 17)</a:t>
            </a:r>
            <a:endParaRPr b="0" lang="en-US" sz="3600" strike="noStrike" u="none">
              <a:solidFill>
                <a:schemeClr val="dk1"/>
              </a:solidFill>
              <a:effectLst/>
              <a:uFillTx/>
              <a:latin typeface="Arial"/>
            </a:endParaRPr>
          </a:p>
        </p:txBody>
      </p:sp>
      <p:sp>
        <p:nvSpPr>
          <p:cNvPr id="351"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C++</a:t>
            </a:r>
            <a:r>
              <a:rPr b="0" lang="en-US" sz="2800" strike="noStrike" u="none">
                <a:solidFill>
                  <a:schemeClr val="dk1"/>
                </a:solidFill>
                <a:effectLst/>
                <a:uFillTx/>
                <a:latin typeface="Arial"/>
                <a:ea typeface="Verdana"/>
              </a:rPr>
              <a:t> is an extension of the C programming language</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Additional features for working with objects</a:t>
            </a:r>
            <a:endParaRPr b="0" lang="en-US" sz="24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Visual Studio</a:t>
            </a:r>
            <a:r>
              <a:rPr b="0" lang="en-US" sz="2800" strike="noStrike" u="none">
                <a:solidFill>
                  <a:schemeClr val="dk1"/>
                </a:solidFill>
                <a:effectLst/>
                <a:uFillTx/>
                <a:latin typeface="Arial"/>
                <a:ea typeface="Verdana"/>
              </a:rPr>
              <a:t> is Microsoft’s suite of object-oriented application development tools that assists software developers in building programs and apps for Windows or any operating system that supports the Microsoft .NET Framework</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Application Development Languages </a:t>
            </a:r>
            <a:br>
              <a:rPr sz="3600"/>
            </a:br>
            <a:r>
              <a:rPr b="0" lang="en-US" sz="3600" strike="noStrike" u="none">
                <a:solidFill>
                  <a:schemeClr val="lt1"/>
                </a:solidFill>
                <a:effectLst/>
                <a:uFillTx/>
                <a:latin typeface="Arial"/>
                <a:ea typeface="Verdana"/>
              </a:rPr>
              <a:t>and Tools (10 of 17)</a:t>
            </a:r>
            <a:endParaRPr b="0" lang="en-US" sz="3600" strike="noStrike" u="none">
              <a:solidFill>
                <a:schemeClr val="dk1"/>
              </a:solidFill>
              <a:effectLst/>
              <a:uFillTx/>
              <a:latin typeface="Arial"/>
            </a:endParaRPr>
          </a:p>
        </p:txBody>
      </p:sp>
      <p:sp>
        <p:nvSpPr>
          <p:cNvPr id="353"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4GL</a:t>
            </a:r>
            <a:r>
              <a:rPr b="0" lang="en-US" sz="2800" strike="noStrike" u="none">
                <a:solidFill>
                  <a:schemeClr val="dk1"/>
                </a:solidFill>
                <a:effectLst/>
                <a:uFillTx/>
                <a:latin typeface="Arial"/>
                <a:ea typeface="Verdana"/>
              </a:rPr>
              <a:t> (Fourth-Generation Language) is a nonprocedural language that enables users and software developers to access data in a database</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One popular 4GL is SQL (Structured Query Language)</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Application Development Languages </a:t>
            </a:r>
            <a:br>
              <a:rPr sz="3600"/>
            </a:br>
            <a:r>
              <a:rPr b="0" lang="en-US" sz="3600" strike="noStrike" u="none">
                <a:solidFill>
                  <a:schemeClr val="lt1"/>
                </a:solidFill>
                <a:effectLst/>
                <a:uFillTx/>
                <a:latin typeface="Arial"/>
                <a:ea typeface="Verdana"/>
              </a:rPr>
              <a:t>and Tools (11 of 17)</a:t>
            </a:r>
            <a:endParaRPr b="0" lang="en-US" sz="3600" strike="noStrike" u="none">
              <a:solidFill>
                <a:schemeClr val="dk1"/>
              </a:solidFill>
              <a:effectLst/>
              <a:uFillTx/>
              <a:latin typeface="Arial"/>
            </a:endParaRPr>
          </a:p>
        </p:txBody>
      </p:sp>
      <p:sp>
        <p:nvSpPr>
          <p:cNvPr id="355"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Classic programming languages include:</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BASIC: </a:t>
            </a:r>
            <a:r>
              <a:rPr b="0" lang="en-US" sz="2400" strike="noStrike" u="none">
                <a:solidFill>
                  <a:schemeClr val="dk1"/>
                </a:solidFill>
                <a:effectLst/>
                <a:highlight>
                  <a:srgbClr val="ffff00"/>
                </a:highlight>
                <a:uFillTx/>
                <a:latin typeface="Arial"/>
                <a:ea typeface="Verdana"/>
              </a:rPr>
              <a:t>Beginner's</a:t>
            </a:r>
            <a:r>
              <a:rPr b="0" lang="en-US" sz="2400" strike="noStrike" u="none">
                <a:solidFill>
                  <a:schemeClr val="dk1"/>
                </a:solidFill>
                <a:effectLst/>
                <a:uFillTx/>
                <a:latin typeface="Arial"/>
                <a:ea typeface="Verdana"/>
              </a:rPr>
              <a:t> All-Purpose Symbolic Instruction Code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COBOL: COmmon </a:t>
            </a:r>
            <a:r>
              <a:rPr b="0" lang="en-US" sz="2400" strike="noStrike" u="none">
                <a:solidFill>
                  <a:schemeClr val="dk1"/>
                </a:solidFill>
                <a:effectLst/>
                <a:highlight>
                  <a:srgbClr val="ffff00"/>
                </a:highlight>
                <a:uFillTx/>
                <a:latin typeface="Arial"/>
                <a:ea typeface="Verdana"/>
              </a:rPr>
              <a:t>Business</a:t>
            </a:r>
            <a:r>
              <a:rPr b="0" lang="en-US" sz="2400" strike="noStrike" u="none">
                <a:solidFill>
                  <a:schemeClr val="dk1"/>
                </a:solidFill>
                <a:effectLst/>
                <a:uFillTx/>
                <a:latin typeface="Arial"/>
                <a:ea typeface="Verdana"/>
              </a:rPr>
              <a:t>-Oriented Language</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FORTRAN: Formula Translation</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RPG: </a:t>
            </a:r>
            <a:r>
              <a:rPr b="0" lang="en-US" sz="2400" strike="noStrike" u="none">
                <a:solidFill>
                  <a:schemeClr val="dk1"/>
                </a:solidFill>
                <a:effectLst/>
                <a:highlight>
                  <a:srgbClr val="ffff00"/>
                </a:highlight>
                <a:uFillTx/>
                <a:latin typeface="Arial"/>
                <a:ea typeface="Verdana"/>
              </a:rPr>
              <a:t>Report</a:t>
            </a:r>
            <a:r>
              <a:rPr b="0" lang="en-US" sz="2400" strike="noStrike" u="none">
                <a:solidFill>
                  <a:schemeClr val="dk1"/>
                </a:solidFill>
                <a:effectLst/>
                <a:uFillTx/>
                <a:latin typeface="Arial"/>
                <a:ea typeface="Verdana"/>
              </a:rPr>
              <a:t> Program Generator </a:t>
            </a:r>
            <a:endParaRPr b="0" lang="en-US" sz="2400" strike="noStrike" u="none">
              <a:solidFill>
                <a:schemeClr val="dk1"/>
              </a:solidFill>
              <a:effectLst/>
              <a:uFillTx/>
              <a:latin typeface="Arial"/>
            </a:endParaRPr>
          </a:p>
          <a:p>
            <a:pPr marL="457200" indent="-457200">
              <a:lnSpc>
                <a:spcPct val="100000"/>
              </a:lnSpc>
              <a:spcBef>
                <a:spcPts val="720"/>
              </a:spcBef>
              <a:buClr>
                <a:srgbClr val="000000"/>
              </a:buClr>
              <a:buFont typeface="Arial"/>
              <a:buChar char="•"/>
            </a:pPr>
            <a:r>
              <a:rPr b="1" lang="en-US" sz="2400" strike="noStrike" u="none">
                <a:solidFill>
                  <a:schemeClr val="dk1"/>
                </a:solidFill>
                <a:effectLst/>
                <a:uFillTx/>
                <a:latin typeface="微軟正黑體"/>
                <a:ea typeface="微軟正黑體"/>
              </a:rPr>
              <a:t>COBOL </a:t>
            </a:r>
            <a:r>
              <a:rPr b="1" lang="zh-TW" sz="2400" strike="noStrike" u="none">
                <a:solidFill>
                  <a:schemeClr val="dk1"/>
                </a:solidFill>
                <a:effectLst/>
                <a:uFillTx/>
                <a:latin typeface="微軟正黑體"/>
                <a:ea typeface="微軟正黑體"/>
              </a:rPr>
              <a:t>和 </a:t>
            </a:r>
            <a:r>
              <a:rPr b="1" lang="en-US" sz="2400" strike="noStrike" u="none">
                <a:solidFill>
                  <a:schemeClr val="dk1"/>
                </a:solidFill>
                <a:effectLst/>
                <a:uFillTx/>
                <a:latin typeface="微軟正黑體"/>
                <a:ea typeface="微軟正黑體"/>
              </a:rPr>
              <a:t>FORTRAN </a:t>
            </a:r>
            <a:r>
              <a:rPr b="1" lang="zh-TW" sz="2400" strike="noStrike" u="none">
                <a:solidFill>
                  <a:schemeClr val="dk1"/>
                </a:solidFill>
                <a:effectLst/>
                <a:uFillTx/>
                <a:latin typeface="微軟正黑體"/>
                <a:ea typeface="微軟正黑體"/>
              </a:rPr>
              <a:t>仍在企業中佔有一席之地，因為它已穩定運行很長一段時間，將這些系統完全替換或現代化的成本和風險非常高，所以漸進式升級比完全替換更具效益。</a:t>
            </a:r>
            <a:endParaRPr b="0" lang="en-US" sz="2400" strike="noStrike" u="none">
              <a:solidFill>
                <a:schemeClr val="dk1"/>
              </a:solidFill>
              <a:effectLst/>
              <a:uFillTx/>
              <a:latin typeface="Arial"/>
            </a:endParaRPr>
          </a:p>
          <a:p>
            <a:pPr indent="0">
              <a:lnSpc>
                <a:spcPct val="100000"/>
              </a:lnSpc>
              <a:spcBef>
                <a:spcPts val="479"/>
              </a:spcBef>
              <a:buNone/>
            </a:pP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Application Development Languages </a:t>
            </a:r>
            <a:br>
              <a:rPr sz="3600"/>
            </a:br>
            <a:r>
              <a:rPr b="0" lang="en-US" sz="3600" strike="noStrike" u="none">
                <a:solidFill>
                  <a:schemeClr val="lt1"/>
                </a:solidFill>
                <a:effectLst/>
                <a:uFillTx/>
                <a:latin typeface="Arial"/>
                <a:ea typeface="Verdana"/>
              </a:rPr>
              <a:t>and Tools (12 of 17)</a:t>
            </a:r>
            <a:endParaRPr b="0" lang="en-US" sz="3600" strike="noStrike" u="none">
              <a:solidFill>
                <a:schemeClr val="dk1"/>
              </a:solidFill>
              <a:effectLst/>
              <a:uFillTx/>
              <a:latin typeface="Arial"/>
            </a:endParaRPr>
          </a:p>
        </p:txBody>
      </p:sp>
      <p:sp>
        <p:nvSpPr>
          <p:cNvPr id="357"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An application generator is a program that creates source code or machine code from a specification of the required functionality</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Often bundled as part of a DBMS</a:t>
            </a:r>
            <a:endParaRPr b="0" lang="en-US" sz="24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macro</a:t>
            </a:r>
            <a:r>
              <a:rPr b="1" lang="en-US" sz="2800" strike="noStrike" u="none">
                <a:solidFill>
                  <a:schemeClr val="dk1"/>
                </a:solidFill>
                <a:effectLst/>
                <a:uFillTx/>
                <a:latin typeface="Arial"/>
                <a:ea typeface="Verdana"/>
              </a:rPr>
              <a:t> (</a:t>
            </a:r>
            <a:r>
              <a:rPr b="1" lang="zh-TW" sz="2800" strike="noStrike" u="none">
                <a:solidFill>
                  <a:schemeClr val="dk1"/>
                </a:solidFill>
                <a:effectLst/>
                <a:uFillTx/>
                <a:latin typeface="Arial"/>
                <a:ea typeface="Verdana"/>
              </a:rPr>
              <a:t>巨集</a:t>
            </a:r>
            <a:r>
              <a:rPr b="1" lang="en-US" sz="2800" strike="noStrike" u="none">
                <a:solidFill>
                  <a:schemeClr val="dk1"/>
                </a:solidFill>
                <a:effectLst/>
                <a:uFillTx/>
                <a:latin typeface="Arial"/>
                <a:ea typeface="Verdana"/>
              </a:rPr>
              <a:t>)</a:t>
            </a:r>
            <a:r>
              <a:rPr b="0" lang="en-US" sz="2800" strike="noStrike" u="none">
                <a:solidFill>
                  <a:schemeClr val="dk1"/>
                </a:solidFill>
                <a:effectLst/>
                <a:uFillTx/>
                <a:latin typeface="Arial"/>
                <a:ea typeface="Verdana"/>
              </a:rPr>
              <a:t> is a series of statements that instructs a program or app how to complete a task</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You usually create the macro in one of two ways:</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Record the macro</a:t>
            </a:r>
            <a:endParaRPr b="0" lang="en-US" sz="24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Write the macro</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Picture 2" descr="An illustration shows two screenshots. The first screenshot shows macro codes; a callout reading, “macro,” points toward the codes. The second screenshot shows a spreadsheet, displaying a table of data titled, “My Loan Calculator,” and a dialog box. A callout reading, “New Loan Button,” points toward the button below the table.  Another callout reading, “first of series of dialog boxes that user fills in,” points toward the dialog box on the right of the table.&#10;"/>
          <p:cNvPicPr/>
          <p:nvPr/>
        </p:nvPicPr>
        <p:blipFill>
          <a:blip r:embed="rId1"/>
          <a:stretch/>
        </p:blipFill>
        <p:spPr>
          <a:xfrm>
            <a:off x="594720" y="0"/>
            <a:ext cx="6966720" cy="5638320"/>
          </a:xfrm>
          <a:prstGeom prst="rect">
            <a:avLst/>
          </a:prstGeom>
          <a:noFill/>
          <a:ln w="0">
            <a:noFill/>
          </a:ln>
        </p:spPr>
      </p:pic>
      <p:sp>
        <p:nvSpPr>
          <p:cNvPr id="359" name="PlaceHolder 1"/>
          <p:cNvSpPr>
            <a:spLocks noGrp="1"/>
          </p:cNvSpPr>
          <p:nvPr>
            <p:ph/>
          </p:nvPr>
        </p:nvSpPr>
        <p:spPr>
          <a:xfrm>
            <a:off x="259560" y="5562720"/>
            <a:ext cx="8624520" cy="99036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1" lang="en-US" sz="1400" strike="noStrike" u="none">
                <a:solidFill>
                  <a:schemeClr val="dk1"/>
                </a:solidFill>
                <a:effectLst/>
                <a:uFillTx/>
                <a:latin typeface="Arial"/>
                <a:ea typeface="Verdana"/>
              </a:rPr>
              <a:t>Figure 11-22 </a:t>
            </a:r>
            <a:r>
              <a:rPr b="0" lang="en-US" sz="1400" strike="noStrike" u="none">
                <a:solidFill>
                  <a:schemeClr val="dk1"/>
                </a:solidFill>
                <a:effectLst/>
                <a:uFillTx/>
                <a:latin typeface="Arial"/>
                <a:ea typeface="Verdana"/>
              </a:rPr>
              <a:t>The top screen shows a macro used to automate an auto loan. After this macro is written, the user taps or clicks the New Loan button to run the macro. The bottom screen shows the macro guiding the user through part of the data entry process. Source: Microsoft</a:t>
            </a:r>
            <a:br>
              <a:rPr sz="1400"/>
            </a:br>
            <a:endParaRPr b="0" lang="en-US" sz="1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p:nvPr>
        </p:nvSpPr>
        <p:spPr>
          <a:xfrm>
            <a:off x="-76320" y="9360"/>
            <a:ext cx="9067320" cy="144756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Hyper-Text Markup Language (HTML)</a:t>
            </a:r>
            <a:r>
              <a:rPr b="0" lang="en-US" sz="2800" strike="noStrike" u="none">
                <a:solidFill>
                  <a:schemeClr val="dk1"/>
                </a:solidFill>
                <a:effectLst/>
                <a:uFillTx/>
                <a:latin typeface="Arial"/>
                <a:ea typeface="Verdana"/>
              </a:rPr>
              <a:t> is a special formatting language that software developers use to format documents for display on the web.</a:t>
            </a:r>
            <a:endParaRPr b="0" lang="en-US" sz="2800" strike="noStrike" u="none">
              <a:solidFill>
                <a:schemeClr val="dk1"/>
              </a:solidFill>
              <a:effectLst/>
              <a:uFillTx/>
              <a:latin typeface="Arial"/>
            </a:endParaRPr>
          </a:p>
        </p:txBody>
      </p:sp>
      <p:pic>
        <p:nvPicPr>
          <p:cNvPr id="361" name="Picture 2" descr="Two screenshots are shown. The first screenshot shows an HTML code. The second screenshot shows a portion of the Cengage Learning CengageBrain webpage."/>
          <p:cNvPicPr/>
          <p:nvPr/>
        </p:nvPicPr>
        <p:blipFill>
          <a:blip r:embed="rId1"/>
          <a:stretch/>
        </p:blipFill>
        <p:spPr>
          <a:xfrm>
            <a:off x="542880" y="1371600"/>
            <a:ext cx="6492960" cy="4419360"/>
          </a:xfrm>
          <a:prstGeom prst="rect">
            <a:avLst/>
          </a:prstGeom>
          <a:noFill/>
          <a:ln w="0">
            <a:noFill/>
          </a:ln>
        </p:spPr>
      </p:pic>
      <p:sp>
        <p:nvSpPr>
          <p:cNvPr id="362" name="PlaceHolder 2"/>
          <p:cNvSpPr>
            <a:spLocks noGrp="1"/>
          </p:cNvSpPr>
          <p:nvPr>
            <p:ph/>
          </p:nvPr>
        </p:nvSpPr>
        <p:spPr>
          <a:xfrm>
            <a:off x="831240" y="5791320"/>
            <a:ext cx="7481520" cy="56628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1" lang="en-US" sz="1400" strike="noStrike" u="none">
                <a:solidFill>
                  <a:schemeClr val="dk1"/>
                </a:solidFill>
                <a:effectLst/>
                <a:uFillTx/>
                <a:latin typeface="Arial"/>
                <a:ea typeface="Verdana"/>
              </a:rPr>
              <a:t>Figure 11-23 </a:t>
            </a:r>
            <a:r>
              <a:rPr b="0" lang="en-US" sz="1400" strike="noStrike" u="none">
                <a:solidFill>
                  <a:schemeClr val="dk1"/>
                </a:solidFill>
                <a:effectLst/>
                <a:uFillTx/>
                <a:latin typeface="Arial"/>
                <a:ea typeface="Verdana"/>
              </a:rPr>
              <a:t>The portion of the HTML code in Figure 11-23a generates a portion of the Cengage Learning CengageBrain</a:t>
            </a:r>
            <a:endParaRPr b="0" lang="en-US" sz="1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p:nvPr>
        </p:nvSpPr>
        <p:spPr>
          <a:xfrm>
            <a:off x="269640" y="304920"/>
            <a:ext cx="8381520" cy="99036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Data is organized in levels</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Characters, fields, records, and data files</a:t>
            </a:r>
            <a:endParaRPr b="0" lang="en-US" sz="2400" strike="noStrike" u="none">
              <a:solidFill>
                <a:schemeClr val="dk1"/>
              </a:solidFill>
              <a:effectLst/>
              <a:uFillTx/>
              <a:latin typeface="Arial"/>
            </a:endParaRPr>
          </a:p>
        </p:txBody>
      </p:sp>
      <p:sp>
        <p:nvSpPr>
          <p:cNvPr id="160" name="PlaceHolder 2"/>
          <p:cNvSpPr>
            <a:spLocks noGrp="1"/>
          </p:cNvSpPr>
          <p:nvPr>
            <p:ph/>
          </p:nvPr>
        </p:nvSpPr>
        <p:spPr>
          <a:xfrm>
            <a:off x="488160" y="5334120"/>
            <a:ext cx="8167320" cy="96948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1" lang="en-US" sz="1400" strike="noStrike" u="none">
                <a:solidFill>
                  <a:schemeClr val="dk1"/>
                </a:solidFill>
                <a:effectLst/>
                <a:uFillTx/>
                <a:latin typeface="Arial"/>
                <a:ea typeface="Verdana"/>
              </a:rPr>
              <a:t>Figure 11-2 </a:t>
            </a:r>
            <a:r>
              <a:rPr b="0" lang="en-US" sz="1400" strike="noStrike" u="none">
                <a:solidFill>
                  <a:schemeClr val="dk1"/>
                </a:solidFill>
                <a:effectLst/>
                <a:uFillTx/>
                <a:latin typeface="Arial"/>
                <a:ea typeface="Verdana"/>
              </a:rPr>
              <a:t>A sample school database with four data files: Student, Instructor, Schedule of Classes, and Student Schedule. The sample Instructor file contains four records. Each record contains six fields. The Instructor ID field can contain a maximum of six characters (bytes).</a:t>
            </a:r>
            <a:endParaRPr b="0" lang="en-US" sz="1400" strike="noStrike" u="none">
              <a:solidFill>
                <a:schemeClr val="dk1"/>
              </a:solidFill>
              <a:effectLst/>
              <a:uFillTx/>
              <a:latin typeface="Arial"/>
            </a:endParaRPr>
          </a:p>
          <a:p>
            <a:pPr indent="0">
              <a:lnSpc>
                <a:spcPct val="100000"/>
              </a:lnSpc>
              <a:spcBef>
                <a:spcPts val="281"/>
              </a:spcBef>
              <a:buNone/>
              <a:tabLst>
                <a:tab algn="l" pos="0"/>
              </a:tabLst>
            </a:pPr>
            <a:r>
              <a:rPr b="0" lang="en-US" sz="1400" strike="noStrike" u="none">
                <a:solidFill>
                  <a:schemeClr val="dk1"/>
                </a:solidFill>
                <a:effectLst/>
                <a:uFillTx/>
                <a:latin typeface="Arial"/>
                <a:ea typeface="Verdana"/>
              </a:rPr>
              <a:t>Source: Microsoft</a:t>
            </a:r>
            <a:endParaRPr b="0" lang="en-US" sz="1400" strike="noStrike" u="none">
              <a:solidFill>
                <a:schemeClr val="dk1"/>
              </a:solidFill>
              <a:effectLst/>
              <a:uFillTx/>
              <a:latin typeface="Arial"/>
            </a:endParaRPr>
          </a:p>
        </p:txBody>
      </p:sp>
      <p:sp>
        <p:nvSpPr>
          <p:cNvPr id="161" name="Content Placeholder 4"/>
          <p:cNvSpPr/>
          <p:nvPr/>
        </p:nvSpPr>
        <p:spPr>
          <a:xfrm>
            <a:off x="228600" y="1295280"/>
            <a:ext cx="8762760" cy="4830480"/>
          </a:xfrm>
          <a:prstGeom prst="rect">
            <a:avLst/>
          </a:prstGeom>
          <a:noFill/>
          <a:ln w="0">
            <a:noFill/>
          </a:ln>
        </p:spPr>
        <p:style>
          <a:lnRef idx="0"/>
          <a:fillRef idx="0"/>
          <a:effectRef idx="0"/>
          <a:fontRef idx="minor"/>
        </p:style>
        <p:txBody>
          <a:bodyPr lIns="90000" rIns="90000" tIns="45000" bIns="4500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character (</a:t>
            </a:r>
            <a:r>
              <a:rPr b="1" lang="zh-TW" sz="2800" strike="noStrike" u="none">
                <a:solidFill>
                  <a:schemeClr val="dk1"/>
                </a:solidFill>
                <a:effectLst/>
                <a:uFillTx/>
                <a:latin typeface="Arial"/>
                <a:ea typeface="Verdana"/>
              </a:rPr>
              <a:t>字元</a:t>
            </a:r>
            <a:r>
              <a:rPr b="1" lang="en-US" sz="2800" strike="noStrike" u="none">
                <a:solidFill>
                  <a:schemeClr val="dk1"/>
                </a:solidFill>
                <a:effectLst/>
                <a:uFillTx/>
                <a:latin typeface="Arial"/>
                <a:ea typeface="Verdana"/>
              </a:rPr>
              <a:t>)</a:t>
            </a:r>
            <a:r>
              <a:rPr b="0" lang="en-US" sz="2800" strike="noStrike" u="none">
                <a:solidFill>
                  <a:schemeClr val="dk1"/>
                </a:solidFill>
                <a:effectLst/>
                <a:uFillTx/>
                <a:latin typeface="Arial"/>
                <a:ea typeface="Verdana"/>
              </a:rPr>
              <a:t> is one byte</a:t>
            </a:r>
            <a:endParaRPr b="0" lang="en-US" sz="2800" strike="noStrike" u="none">
              <a:solidFill>
                <a:srgbClr val="000000"/>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Numbers, letters, blank space, punctuation marks, or other symbols</a:t>
            </a:r>
            <a:endParaRPr b="0" lang="en-US" sz="2400" strike="noStrike" u="none">
              <a:solidFill>
                <a:srgbClr val="000000"/>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A </a:t>
            </a:r>
            <a:r>
              <a:rPr b="1" lang="en-US" sz="2800" strike="noStrike" u="none">
                <a:solidFill>
                  <a:schemeClr val="dk1"/>
                </a:solidFill>
                <a:effectLst/>
                <a:uFillTx/>
                <a:latin typeface="Arial"/>
                <a:ea typeface="Verdana"/>
              </a:rPr>
              <a:t>field (</a:t>
            </a:r>
            <a:r>
              <a:rPr b="1" lang="zh-TW" sz="2800" strike="noStrike" u="none">
                <a:solidFill>
                  <a:schemeClr val="dk1"/>
                </a:solidFill>
                <a:effectLst/>
                <a:uFillTx/>
                <a:latin typeface="Arial"/>
                <a:ea typeface="Verdana"/>
              </a:rPr>
              <a:t>欄位</a:t>
            </a:r>
            <a:r>
              <a:rPr b="1" lang="en-US" sz="2800" strike="noStrike" u="none">
                <a:solidFill>
                  <a:schemeClr val="dk1"/>
                </a:solidFill>
                <a:effectLst/>
                <a:uFillTx/>
                <a:latin typeface="Arial"/>
                <a:ea typeface="Verdana"/>
              </a:rPr>
              <a:t>)</a:t>
            </a:r>
            <a:r>
              <a:rPr b="0" lang="en-US" sz="2800" strike="noStrike" u="none">
                <a:solidFill>
                  <a:schemeClr val="dk1"/>
                </a:solidFill>
                <a:effectLst/>
                <a:uFillTx/>
                <a:latin typeface="Arial"/>
                <a:ea typeface="Verdana"/>
              </a:rPr>
              <a:t> is a combination of one or more related characters</a:t>
            </a:r>
            <a:endParaRPr b="0" lang="en-US" sz="2800" strike="noStrike" u="none">
              <a:solidFill>
                <a:srgbClr val="000000"/>
              </a:solidFill>
              <a:effectLst/>
              <a:uFillTx/>
              <a:latin typeface="Arial"/>
            </a:endParaRPr>
          </a:p>
          <a:p>
            <a:pPr lvl="1" marL="914400" indent="-457200">
              <a:lnSpc>
                <a:spcPct val="100000"/>
              </a:lnSpc>
              <a:spcBef>
                <a:spcPts val="479"/>
              </a:spcBef>
              <a:buClr>
                <a:srgbClr val="8a288f"/>
              </a:buClr>
              <a:buFont typeface="Arial"/>
              <a:buChar char="–"/>
            </a:pPr>
            <a:r>
              <a:rPr b="1" lang="en-US" sz="2400" strike="noStrike" u="none">
                <a:solidFill>
                  <a:schemeClr val="dk1"/>
                </a:solidFill>
                <a:effectLst/>
                <a:uFillTx/>
                <a:latin typeface="Arial"/>
                <a:ea typeface="Verdana"/>
              </a:rPr>
              <a:t>Field name</a:t>
            </a:r>
            <a:endParaRPr b="0" lang="en-US" sz="2400" strike="noStrike" u="none">
              <a:solidFill>
                <a:srgbClr val="000000"/>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Field size</a:t>
            </a:r>
            <a:endParaRPr b="0" lang="en-US" sz="2400" strike="noStrike" u="none">
              <a:solidFill>
                <a:srgbClr val="000000"/>
              </a:solidFill>
              <a:effectLst/>
              <a:uFillTx/>
              <a:latin typeface="Arial"/>
            </a:endParaRPr>
          </a:p>
          <a:p>
            <a:pPr lvl="1" marL="914400" indent="-457200">
              <a:lnSpc>
                <a:spcPct val="100000"/>
              </a:lnSpc>
              <a:spcBef>
                <a:spcPts val="479"/>
              </a:spcBef>
              <a:buClr>
                <a:srgbClr val="8a288f"/>
              </a:buClr>
              <a:buFont typeface="Arial"/>
              <a:buChar char="–"/>
            </a:pPr>
            <a:r>
              <a:rPr b="1" lang="en-US" sz="2400" strike="noStrike" u="none">
                <a:solidFill>
                  <a:schemeClr val="dk1"/>
                </a:solidFill>
                <a:effectLst/>
                <a:uFillTx/>
                <a:latin typeface="Arial"/>
                <a:ea typeface="Verdana"/>
              </a:rPr>
              <a:t>Data type</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Application Development Languages </a:t>
            </a:r>
            <a:br>
              <a:rPr sz="3600"/>
            </a:br>
            <a:r>
              <a:rPr b="0" lang="en-US" sz="3600" strike="noStrike" u="none">
                <a:solidFill>
                  <a:schemeClr val="lt1"/>
                </a:solidFill>
                <a:effectLst/>
                <a:uFillTx/>
                <a:latin typeface="Arial"/>
                <a:ea typeface="Verdana"/>
              </a:rPr>
              <a:t>and Tools (15 of 17)</a:t>
            </a:r>
            <a:endParaRPr b="0" lang="en-US" sz="3600" strike="noStrike" u="none">
              <a:solidFill>
                <a:schemeClr val="dk1"/>
              </a:solidFill>
              <a:effectLst/>
              <a:uFillTx/>
              <a:latin typeface="Arial"/>
            </a:endParaRPr>
          </a:p>
        </p:txBody>
      </p:sp>
      <p:sp>
        <p:nvSpPr>
          <p:cNvPr id="364"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1" lang="en-US" sz="2800" strike="noStrike" u="none">
                <a:solidFill>
                  <a:schemeClr val="dk1"/>
                </a:solidFill>
                <a:effectLst/>
                <a:uFillTx/>
                <a:latin typeface="Arial"/>
                <a:ea typeface="Verdana"/>
              </a:rPr>
              <a:t>eXtensible Markup Language (XML)</a:t>
            </a:r>
            <a:r>
              <a:rPr b="0" lang="en-US" sz="2800" strike="noStrike" u="none">
                <a:solidFill>
                  <a:schemeClr val="dk1"/>
                </a:solidFill>
                <a:effectLst/>
                <a:uFillTx/>
                <a:latin typeface="Arial"/>
                <a:ea typeface="Verdana"/>
              </a:rPr>
              <a:t> allows web developers to create tags that describe the structure of information</a:t>
            </a:r>
            <a:endParaRPr b="0" lang="en-US" sz="2800" strike="noStrike" u="none">
              <a:solidFill>
                <a:schemeClr val="dk1"/>
              </a:solidFill>
              <a:effectLst/>
              <a:uFillTx/>
              <a:latin typeface="Arial"/>
            </a:endParaRPr>
          </a:p>
          <a:p>
            <a:pPr lvl="1"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Wireless Markup Language (WML) is a subset of XML and is used to design pages specifically for microbrowsers</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Application Development Languages </a:t>
            </a:r>
            <a:br>
              <a:rPr sz="3600"/>
            </a:br>
            <a:r>
              <a:rPr b="0" lang="en-US" sz="3600" strike="noStrike" u="none">
                <a:solidFill>
                  <a:schemeClr val="lt1"/>
                </a:solidFill>
                <a:effectLst/>
                <a:uFillTx/>
                <a:latin typeface="Arial"/>
                <a:ea typeface="Verdana"/>
              </a:rPr>
              <a:t>and Tools (16 of 17)</a:t>
            </a:r>
            <a:endParaRPr b="0" lang="en-US" sz="3600" strike="noStrike" u="none">
              <a:solidFill>
                <a:schemeClr val="dk1"/>
              </a:solidFill>
              <a:effectLst/>
              <a:uFillTx/>
              <a:latin typeface="Arial"/>
            </a:endParaRPr>
          </a:p>
        </p:txBody>
      </p:sp>
      <p:sp>
        <p:nvSpPr>
          <p:cNvPr id="366" name="PlaceHolder 2"/>
          <p:cNvSpPr>
            <a:spLocks noGrp="1"/>
          </p:cNvSpPr>
          <p:nvPr>
            <p:ph/>
          </p:nvPr>
        </p:nvSpPr>
        <p:spPr>
          <a:xfrm>
            <a:off x="152280" y="1295280"/>
            <a:ext cx="8762760" cy="4800240"/>
          </a:xfrm>
          <a:prstGeom prst="rect">
            <a:avLst/>
          </a:prstGeom>
          <a:noFill/>
          <a:ln w="0">
            <a:noFill/>
          </a:ln>
        </p:spPr>
        <p:txBody>
          <a:bodyPr numCol="1" spcCol="0" lIns="91440" rIns="91440" tIns="45720" bIns="45720" anchor="t">
            <a:noAutofit/>
          </a:bodyPr>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To add interactivity on webpages and to add special media effects, such as animated graphics, scrolling messages, calendars, and advertisements, web developers write small programs called scripts using a variety of scripting languages</a:t>
            </a:r>
            <a:endParaRPr b="0" lang="en-US" sz="28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JavaScript</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Perl</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PHP: Personal Home Page </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Python</a:t>
            </a:r>
            <a:endParaRPr b="0" lang="en-US" sz="2400" strike="noStrike" u="none">
              <a:solidFill>
                <a:schemeClr val="dk1"/>
              </a:solidFill>
              <a:effectLst/>
              <a:uFillTx/>
              <a:latin typeface="Arial"/>
            </a:endParaRPr>
          </a:p>
          <a:p>
            <a:pPr marL="914400" indent="-457200">
              <a:lnSpc>
                <a:spcPct val="100000"/>
              </a:lnSpc>
              <a:spcBef>
                <a:spcPts val="479"/>
              </a:spcBef>
              <a:buClr>
                <a:srgbClr val="8a288f"/>
              </a:buClr>
              <a:buFont typeface="Arial"/>
              <a:buChar char="–"/>
            </a:pPr>
            <a:r>
              <a:rPr b="0" lang="en-US" sz="2400" strike="noStrike" u="none">
                <a:solidFill>
                  <a:schemeClr val="dk1"/>
                </a:solidFill>
                <a:effectLst/>
                <a:uFillTx/>
                <a:latin typeface="Arial"/>
                <a:ea typeface="Verdana"/>
              </a:rPr>
              <a:t>Ruby</a:t>
            </a:r>
            <a:endParaRPr b="0" lang="en-US"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Compare</a:t>
            </a:r>
            <a:endParaRPr b="0" lang="en-US" sz="3600" strike="noStrike" u="none">
              <a:solidFill>
                <a:schemeClr val="dk1"/>
              </a:solidFill>
              <a:effectLst/>
              <a:uFillTx/>
              <a:latin typeface="Arial"/>
            </a:endParaRPr>
          </a:p>
        </p:txBody>
      </p:sp>
      <p:sp>
        <p:nvSpPr>
          <p:cNvPr id="368"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indent="0">
              <a:lnSpc>
                <a:spcPct val="100000"/>
              </a:lnSpc>
              <a:spcBef>
                <a:spcPts val="519"/>
              </a:spcBef>
              <a:buNone/>
            </a:pP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Quick development, strong user experience: JavaScript, Ruby</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System administration, text processing: Perl, Python</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Content management: PHP</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Data science, machine learning: Python</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Verdana"/>
              </a:rPr>
              <a:t>Multi-purpose, versatile: Python</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文字方塊 3">
            <a:hlinkClick r:id="rId1"/>
          </p:cNvPr>
          <p:cNvSpPr/>
          <p:nvPr/>
        </p:nvSpPr>
        <p:spPr>
          <a:xfrm>
            <a:off x="914400" y="1905120"/>
            <a:ext cx="7695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sng">
                <a:solidFill>
                  <a:schemeClr val="dk1"/>
                </a:solidFill>
                <a:effectLst/>
                <a:uFillTx/>
                <a:latin typeface="Arial"/>
                <a:ea typeface="ＭＳ Ｐゴシック"/>
                <a:hlinkClick r:id="rId2"/>
              </a:rPr>
              <a:t>https://youtu.be/ziO-RZJIQXU?si=qtl2os315Ntq3wI1</a:t>
            </a:r>
            <a:endParaRPr b="0" lang="en-US" sz="1800" strike="noStrike" u="none">
              <a:solidFill>
                <a:srgbClr val="000000"/>
              </a:solidFill>
              <a:effectLst/>
              <a:uFillTx/>
              <a:latin typeface="Arial"/>
            </a:endParaRPr>
          </a:p>
        </p:txBody>
      </p:sp>
      <p:sp>
        <p:nvSpPr>
          <p:cNvPr id="370" name="文字方塊 7">
            <a:hlinkClick r:id="rId3"/>
          </p:cNvPr>
          <p:cNvSpPr/>
          <p:nvPr/>
        </p:nvSpPr>
        <p:spPr>
          <a:xfrm>
            <a:off x="903600" y="2598120"/>
            <a:ext cx="61066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sng">
                <a:solidFill>
                  <a:schemeClr val="dk1"/>
                </a:solidFill>
                <a:effectLst/>
                <a:uFillTx/>
                <a:latin typeface="Arial"/>
                <a:ea typeface="ＭＳ Ｐゴシック"/>
                <a:hlinkClick r:id="rId4"/>
              </a:rPr>
              <a:t>https://youtu.be/1ohc8pO-low?si=NiDv_BK-DX-lorfd</a:t>
            </a:r>
            <a:endParaRPr b="0" lang="en-US" sz="1800" strike="noStrike" u="none">
              <a:solidFill>
                <a:srgbClr val="000000"/>
              </a:solidFill>
              <a:effectLst/>
              <a:uFillTx/>
              <a:latin typeface="Arial"/>
            </a:endParaRPr>
          </a:p>
        </p:txBody>
      </p:sp>
      <p:sp>
        <p:nvSpPr>
          <p:cNvPr id="371" name="文字方塊 9"/>
          <p:cNvSpPr/>
          <p:nvPr/>
        </p:nvSpPr>
        <p:spPr>
          <a:xfrm>
            <a:off x="914400" y="3291120"/>
            <a:ext cx="7695720" cy="36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sng">
                <a:solidFill>
                  <a:schemeClr val="dk1"/>
                </a:solidFill>
                <a:effectLst/>
                <a:uFillTx/>
                <a:latin typeface="Arial"/>
                <a:ea typeface="ＭＳ Ｐゴシック"/>
                <a:hlinkClick r:id="rId5"/>
              </a:rPr>
              <a:t>https://youtu.be/HFHVkjsdH9w?si=eIf9nW3IRZzaFyn4</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2" name="Picture 2" descr="Two screenshots are shown. The first screenshot shows a JavaScript code. The second screenshot shows the National Park Service Webpage."/>
          <p:cNvPicPr/>
          <p:nvPr/>
        </p:nvPicPr>
        <p:blipFill>
          <a:blip r:embed="rId1"/>
          <a:stretch/>
        </p:blipFill>
        <p:spPr>
          <a:xfrm>
            <a:off x="-30240" y="0"/>
            <a:ext cx="8526960" cy="5333760"/>
          </a:xfrm>
          <a:prstGeom prst="rect">
            <a:avLst/>
          </a:prstGeom>
          <a:noFill/>
          <a:ln w="0">
            <a:noFill/>
          </a:ln>
        </p:spPr>
      </p:pic>
      <p:sp>
        <p:nvSpPr>
          <p:cNvPr id="373" name="PlaceHolder 1"/>
          <p:cNvSpPr>
            <a:spLocks noGrp="1"/>
          </p:cNvSpPr>
          <p:nvPr>
            <p:ph/>
          </p:nvPr>
        </p:nvSpPr>
        <p:spPr>
          <a:xfrm>
            <a:off x="519120" y="5486400"/>
            <a:ext cx="8032320" cy="664920"/>
          </a:xfrm>
          <a:prstGeom prst="rect">
            <a:avLst/>
          </a:prstGeom>
          <a:noFill/>
          <a:ln w="0">
            <a:noFill/>
          </a:ln>
        </p:spPr>
        <p:txBody>
          <a:bodyPr numCol="1" spcCol="0" lIns="91440" rIns="91440" tIns="45720" bIns="45720" anchor="t">
            <a:noAutofit/>
          </a:bodyPr>
          <a:p>
            <a:pPr indent="0">
              <a:lnSpc>
                <a:spcPct val="100000"/>
              </a:lnSpc>
              <a:spcBef>
                <a:spcPts val="281"/>
              </a:spcBef>
              <a:buNone/>
              <a:tabLst>
                <a:tab algn="l" pos="0"/>
              </a:tabLst>
            </a:pPr>
            <a:r>
              <a:rPr b="1" lang="en-US" sz="1400" strike="noStrike" u="none">
                <a:solidFill>
                  <a:schemeClr val="dk1"/>
                </a:solidFill>
                <a:effectLst/>
                <a:uFillTx/>
                <a:latin typeface="Arial"/>
                <a:ea typeface="Verdana"/>
              </a:rPr>
              <a:t>Figure 11-24 </a:t>
            </a:r>
            <a:r>
              <a:rPr b="0" lang="en-US" sz="1400" strike="noStrike" u="none">
                <a:solidFill>
                  <a:schemeClr val="dk1"/>
                </a:solidFill>
                <a:effectLst/>
                <a:uFillTx/>
                <a:latin typeface="Arial"/>
                <a:ea typeface="Verdana"/>
              </a:rPr>
              <a:t>Shown here is a portion of the JavaScript code and its associated National Park Service webpage.</a:t>
            </a:r>
            <a:br>
              <a:rPr sz="1400"/>
            </a:br>
            <a:r>
              <a:rPr b="0" lang="en-US" sz="1400" strike="noStrike" u="none">
                <a:solidFill>
                  <a:schemeClr val="dk1"/>
                </a:solidFill>
                <a:effectLst/>
                <a:uFillTx/>
                <a:latin typeface="Arial"/>
                <a:ea typeface="Verdana"/>
              </a:rPr>
              <a:t>Source: National Park Service, United States (U.S.) Department of the Interior.</a:t>
            </a:r>
            <a:endParaRPr b="0" lang="en-US" sz="1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75"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76"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77" name="Picture 2" descr=""/>
          <p:cNvPicPr/>
          <p:nvPr/>
        </p:nvPicPr>
        <p:blipFill>
          <a:blip r:embed="rId1"/>
          <a:stretch/>
        </p:blipFill>
        <p:spPr>
          <a:xfrm>
            <a:off x="0" y="0"/>
            <a:ext cx="9164520" cy="6552720"/>
          </a:xfrm>
          <a:prstGeom prst="rect">
            <a:avLst/>
          </a:prstGeom>
          <a:noFill/>
          <a:ln w="0">
            <a:noFill/>
          </a:ln>
        </p:spPr>
      </p:pic>
      <p:sp>
        <p:nvSpPr>
          <p:cNvPr id="378" name="文字方塊 6"/>
          <p:cNvSpPr/>
          <p:nvPr/>
        </p:nvSpPr>
        <p:spPr>
          <a:xfrm>
            <a:off x="0" y="3581280"/>
            <a:ext cx="3601080" cy="645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HTML: Hyper-Text Markup Language</a:t>
            </a:r>
            <a:endParaRPr b="0" lang="en-US" sz="2400" strike="noStrike" u="none">
              <a:solidFill>
                <a:srgbClr val="000000"/>
              </a:solidFill>
              <a:effectLst/>
              <a:uFillTx/>
              <a:latin typeface="Arial"/>
            </a:endParaRPr>
          </a:p>
          <a:p>
            <a:pPr>
              <a:lnSpc>
                <a:spcPct val="100000"/>
              </a:lnSpc>
            </a:pPr>
            <a:r>
              <a:rPr b="0" lang="en-US" sz="2400" strike="noStrike" u="none">
                <a:solidFill>
                  <a:schemeClr val="dk1"/>
                </a:solidFill>
                <a:effectLst/>
                <a:uFillTx/>
                <a:latin typeface="Arial"/>
                <a:ea typeface="ＭＳ Ｐゴシック"/>
              </a:rPr>
              <a:t>GPS: Global Positioning System</a:t>
            </a:r>
            <a:endParaRPr b="0" lang="en-US" sz="2400" strike="noStrike" u="none">
              <a:solidFill>
                <a:srgbClr val="000000"/>
              </a:solidFill>
              <a:effectLst/>
              <a:uFillTx/>
              <a:latin typeface="Arial"/>
            </a:endParaRPr>
          </a:p>
        </p:txBody>
      </p:sp>
    </p:spTree>
  </p:cSld>
  <p:transition>
    <p:fade/>
  </p:transition>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80"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81"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82" name="Picture 2" descr=""/>
          <p:cNvPicPr/>
          <p:nvPr/>
        </p:nvPicPr>
        <p:blipFill>
          <a:blip r:embed="rId1"/>
          <a:stretch/>
        </p:blipFill>
        <p:spPr>
          <a:xfrm>
            <a:off x="0" y="0"/>
            <a:ext cx="9172080" cy="5486040"/>
          </a:xfrm>
          <a:prstGeom prst="rect">
            <a:avLst/>
          </a:prstGeom>
          <a:noFill/>
          <a:ln w="0">
            <a:noFill/>
          </a:ln>
        </p:spPr>
      </p:pic>
      <p:sp>
        <p:nvSpPr>
          <p:cNvPr id="383" name="文字方塊 6"/>
          <p:cNvSpPr/>
          <p:nvPr/>
        </p:nvSpPr>
        <p:spPr>
          <a:xfrm>
            <a:off x="76320" y="4876920"/>
            <a:ext cx="3601080" cy="645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solidFill>
                <a:effectLst/>
                <a:uFillTx/>
                <a:latin typeface="Arial"/>
                <a:ea typeface="ＭＳ Ｐゴシック"/>
              </a:rPr>
              <a:t>HTML: Hyper-Text Markup Language</a:t>
            </a:r>
            <a:endParaRPr b="0" lang="en-US" sz="2400" strike="noStrike" u="none">
              <a:solidFill>
                <a:srgbClr val="000000"/>
              </a:solidFill>
              <a:effectLst/>
              <a:uFillTx/>
              <a:latin typeface="Arial"/>
            </a:endParaRPr>
          </a:p>
          <a:p>
            <a:pPr>
              <a:lnSpc>
                <a:spcPct val="100000"/>
              </a:lnSpc>
            </a:pPr>
            <a:r>
              <a:rPr b="0" lang="en-US" sz="2400" strike="noStrike" u="none">
                <a:solidFill>
                  <a:schemeClr val="dk1"/>
                </a:solidFill>
                <a:effectLst/>
                <a:uFillTx/>
                <a:latin typeface="Arial"/>
                <a:ea typeface="ＭＳ Ｐゴシック"/>
              </a:rPr>
              <a:t>CSS: Cascading Style Sheet </a:t>
            </a:r>
            <a:endParaRPr b="0" lang="en-US" sz="2400" strike="noStrike" u="none">
              <a:solidFill>
                <a:srgbClr val="000000"/>
              </a:solidFill>
              <a:effectLst/>
              <a:uFillTx/>
              <a:latin typeface="Arial"/>
            </a:endParaRPr>
          </a:p>
        </p:txBody>
      </p:sp>
    </p:spTree>
  </p:cSld>
  <p:transition>
    <p:fade/>
  </p:transition>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buNone/>
            </a:pPr>
            <a:endParaRPr b="0" lang="en-US" sz="3600" strike="noStrike" u="none">
              <a:solidFill>
                <a:schemeClr val="lt1"/>
              </a:solidFill>
              <a:effectLst/>
              <a:uFillTx/>
              <a:latin typeface="Arial"/>
            </a:endParaRPr>
          </a:p>
        </p:txBody>
      </p:sp>
      <p:sp>
        <p:nvSpPr>
          <p:cNvPr id="385" name="PlaceHolder 2"/>
          <p:cNvSpPr>
            <a:spLocks noGrp="1"/>
          </p:cNvSpPr>
          <p:nvPr>
            <p:ph/>
          </p:nvPr>
        </p:nvSpPr>
        <p:spPr>
          <a:xfrm>
            <a:off x="152280" y="1600200"/>
            <a:ext cx="8838720" cy="4647960"/>
          </a:xfrm>
          <a:prstGeom prst="rect">
            <a:avLst/>
          </a:prstGeom>
          <a:noFill/>
          <a:ln w="0">
            <a:noFill/>
          </a:ln>
        </p:spPr>
        <p:txBody>
          <a:bodyPr numCol="1" spcCol="0" lIns="91440" rIns="91440" tIns="45720" bIns="45720" anchor="t">
            <a:noAutofit/>
          </a:bodyPr>
          <a:p>
            <a:pPr indent="0">
              <a:spcBef>
                <a:spcPts val="1417"/>
              </a:spcBef>
              <a:buNone/>
            </a:pPr>
            <a:endParaRPr b="0" lang="en-US" sz="2600" strike="noStrike" u="none">
              <a:solidFill>
                <a:schemeClr val="dk1"/>
              </a:solidFill>
              <a:effectLst/>
              <a:uFillTx/>
              <a:latin typeface="Arial"/>
              <a:ea typeface="Verdana"/>
            </a:endParaRPr>
          </a:p>
        </p:txBody>
      </p:sp>
      <p:sp>
        <p:nvSpPr>
          <p:cNvPr id="386" name="PlaceHolder 3"/>
          <p:cNvSpPr>
            <a:spLocks noGrp="1"/>
          </p:cNvSpPr>
          <p:nvPr>
            <p:ph/>
          </p:nvPr>
        </p:nvSpPr>
        <p:spPr>
          <a:xfrm>
            <a:off x="152280" y="6400800"/>
            <a:ext cx="1676160" cy="456840"/>
          </a:xfrm>
          <a:prstGeom prst="rect">
            <a:avLst/>
          </a:prstGeom>
          <a:noFill/>
          <a:ln w="0">
            <a:noFill/>
          </a:ln>
        </p:spPr>
        <p:txBody>
          <a:bodyPr numCol="1" spcCol="0" lIns="91440" rIns="91440" tIns="45720" bIns="45720" anchor="t">
            <a:noAutofit/>
          </a:bodyPr>
          <a:p>
            <a:pPr indent="0">
              <a:spcBef>
                <a:spcPts val="1417"/>
              </a:spcBef>
              <a:buNone/>
            </a:pPr>
            <a:endParaRPr b="0" lang="en-US" sz="1200" strike="noStrike" u="none">
              <a:solidFill>
                <a:schemeClr val="dk1"/>
              </a:solidFill>
              <a:effectLst/>
              <a:uFillTx/>
              <a:latin typeface="Arial"/>
              <a:ea typeface="Verdana"/>
            </a:endParaRPr>
          </a:p>
        </p:txBody>
      </p:sp>
      <p:pic>
        <p:nvPicPr>
          <p:cNvPr id="387" name="Picture 2" descr=""/>
          <p:cNvPicPr/>
          <p:nvPr/>
        </p:nvPicPr>
        <p:blipFill>
          <a:blip r:embed="rId1"/>
          <a:stretch/>
        </p:blipFill>
        <p:spPr>
          <a:xfrm>
            <a:off x="0" y="0"/>
            <a:ext cx="8457840" cy="6877440"/>
          </a:xfrm>
          <a:prstGeom prst="rect">
            <a:avLst/>
          </a:prstGeom>
          <a:noFill/>
          <a:ln w="0">
            <a:noFill/>
          </a:ln>
        </p:spPr>
      </p:pic>
    </p:spTree>
  </p:cSld>
  <p:transition>
    <p:fade/>
  </p:transition>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rmAutofit/>
          </a:bodyPr>
          <a:p>
            <a:pPr indent="0" algn="ctr">
              <a:lnSpc>
                <a:spcPct val="100000"/>
              </a:lnSpc>
              <a:buNone/>
            </a:pPr>
            <a:r>
              <a:rPr b="0" lang="en-US" sz="3600" strike="noStrike" u="none">
                <a:solidFill>
                  <a:schemeClr val="lt1"/>
                </a:solidFill>
                <a:effectLst/>
                <a:uFillTx/>
                <a:latin typeface="Arial"/>
                <a:ea typeface="Verdana"/>
              </a:rPr>
              <a:t>Summary</a:t>
            </a:r>
            <a:endParaRPr b="0" lang="en-US" sz="3600" strike="noStrike" u="none">
              <a:solidFill>
                <a:schemeClr val="dk1"/>
              </a:solidFill>
              <a:effectLst/>
              <a:uFillTx/>
              <a:latin typeface="Arial"/>
            </a:endParaRPr>
          </a:p>
        </p:txBody>
      </p:sp>
      <p:sp>
        <p:nvSpPr>
          <p:cNvPr id="389" name="PlaceHolder 2"/>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indent="0">
              <a:lnSpc>
                <a:spcPct val="100000"/>
              </a:lnSpc>
              <a:spcBef>
                <a:spcPts val="561"/>
              </a:spcBef>
              <a:buNone/>
            </a:pP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Hierarchy of data, ways to validate data</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File processing approach</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DBMS</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System development phases and the guidelines</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Various programming languages and application development tools</a:t>
            </a:r>
            <a:endParaRPr b="0" lang="en-US" sz="2800" strike="noStrike" u="none">
              <a:solidFill>
                <a:schemeClr val="dk1"/>
              </a:solidFill>
              <a:effectLst/>
              <a:uFillTx/>
              <a:latin typeface="Arial"/>
            </a:endParaRPr>
          </a:p>
          <a:p>
            <a:pPr marL="457200" indent="-457200">
              <a:lnSpc>
                <a:spcPct val="100000"/>
              </a:lnSpc>
              <a:spcBef>
                <a:spcPts val="561"/>
              </a:spcBef>
              <a:buClr>
                <a:srgbClr val="8a288f"/>
              </a:buClr>
              <a:buFont typeface="Arial"/>
              <a:buChar char="•"/>
            </a:pPr>
            <a:r>
              <a:rPr b="0" lang="en-US" sz="2800" strike="noStrike" u="none">
                <a:solidFill>
                  <a:schemeClr val="dk1"/>
                </a:solidFill>
                <a:effectLst/>
                <a:uFillTx/>
                <a:latin typeface="Arial"/>
                <a:ea typeface="Verdana"/>
              </a:rPr>
              <a:t>Variety of web development tools</a:t>
            </a: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Num" idx="21"/>
          </p:nvPr>
        </p:nvSpPr>
        <p:spPr>
          <a:xfrm>
            <a:off x="8534520" y="6248520"/>
            <a:ext cx="609120" cy="609120"/>
          </a:xfrm>
          <a:prstGeom prst="rect">
            <a:avLst/>
          </a:prstGeom>
          <a:noFill/>
          <a:ln w="0">
            <a:noFill/>
          </a:ln>
        </p:spPr>
        <p:txBody>
          <a:bodyPr lIns="90000" rIns="90000" tIns="45000" bIns="45000" anchor="t">
            <a:noAutofit/>
          </a:bodyPr>
          <a:lstStyle>
            <a:lvl1pPr indent="0">
              <a:lnSpc>
                <a:spcPct val="100000"/>
              </a:lnSpc>
              <a:buNone/>
              <a:defRPr b="0" lang="en-US" sz="2400" strike="noStrike" u="none">
                <a:solidFill>
                  <a:schemeClr val="dk1"/>
                </a:solidFill>
                <a:effectLst/>
                <a:uFillTx/>
                <a:latin typeface="Arial"/>
                <a:ea typeface="新細明體"/>
              </a:defRPr>
            </a:lvl1pPr>
          </a:lstStyle>
          <a:p>
            <a:pPr indent="0">
              <a:lnSpc>
                <a:spcPct val="100000"/>
              </a:lnSpc>
              <a:buNone/>
            </a:pPr>
            <a:r>
              <a:rPr b="0" lang="en-US" sz="2400" strike="noStrike" u="none">
                <a:solidFill>
                  <a:schemeClr val="dk1"/>
                </a:solidFill>
                <a:effectLst/>
                <a:uFillTx/>
                <a:latin typeface="Arial"/>
                <a:ea typeface="新細明體"/>
              </a:rPr>
              <a:t>8A-</a:t>
            </a:r>
            <a:fld id="{1BCE74A8-DA5A-4422-8637-9D677D8F8145}" type="slidenum">
              <a:rPr b="0" lang="en-US" sz="2400" strike="noStrike" u="none">
                <a:solidFill>
                  <a:schemeClr val="dk1"/>
                </a:solidFill>
                <a:effectLst/>
                <a:uFillTx/>
                <a:latin typeface="Arial"/>
                <a:ea typeface="新細明體"/>
              </a:rPr>
              <a:t>&lt;number&gt;</a:t>
            </a:fld>
            <a:endParaRPr b="0" lang="en-US" sz="2400" strike="noStrike" u="none">
              <a:solidFill>
                <a:srgbClr val="000000"/>
              </a:solidFill>
              <a:effectLst/>
              <a:uFillTx/>
              <a:latin typeface="Times New Roman"/>
            </a:endParaRPr>
          </a:p>
        </p:txBody>
      </p:sp>
      <p:sp>
        <p:nvSpPr>
          <p:cNvPr id="391" name="PlaceHolder 2"/>
          <p:cNvSpPr>
            <a:spLocks noGrp="1"/>
          </p:cNvSpPr>
          <p:nvPr>
            <p:ph type="title"/>
          </p:nvPr>
        </p:nvSpPr>
        <p:spPr>
          <a:xfrm>
            <a:off x="457200" y="27000"/>
            <a:ext cx="8229240" cy="1039320"/>
          </a:xfrm>
          <a:prstGeom prst="rect">
            <a:avLst/>
          </a:prstGeom>
          <a:no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新細明體"/>
              </a:rPr>
              <a:t>Project due Dec. 29 2025</a:t>
            </a:r>
            <a:endParaRPr b="0" lang="en-US" sz="3600" strike="noStrike" u="none">
              <a:solidFill>
                <a:schemeClr val="dk1"/>
              </a:solidFill>
              <a:effectLst/>
              <a:uFillTx/>
              <a:latin typeface="Arial"/>
            </a:endParaRPr>
          </a:p>
        </p:txBody>
      </p:sp>
      <p:sp>
        <p:nvSpPr>
          <p:cNvPr id="392" name="PlaceHolder 3"/>
          <p:cNvSpPr>
            <a:spLocks noGrp="1"/>
          </p:cNvSpPr>
          <p:nvPr>
            <p:ph/>
          </p:nvPr>
        </p:nvSpPr>
        <p:spPr>
          <a:xfrm>
            <a:off x="228600" y="1295280"/>
            <a:ext cx="8762760" cy="4830480"/>
          </a:xfrm>
          <a:prstGeom prst="rect">
            <a:avLst/>
          </a:prstGeom>
          <a:noFill/>
          <a:ln w="0">
            <a:noFill/>
          </a:ln>
        </p:spPr>
        <p:txBody>
          <a:bodyPr numCol="1" spcCol="0" lIns="91440" rIns="91440" tIns="45720" bIns="45720" anchor="t">
            <a:noAutofit/>
          </a:bodyPr>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Use Access to input a list of three friends including name, email address, phone number, home address, birthday.</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Design a Christmas card.</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Use Access to send the Christmas card via email to each friend.</a:t>
            </a:r>
            <a:endParaRPr b="0" lang="en-US" sz="2600" strike="noStrike" u="none">
              <a:solidFill>
                <a:schemeClr val="dk1"/>
              </a:solidFill>
              <a:effectLst/>
              <a:uFillTx/>
              <a:latin typeface="Arial"/>
            </a:endParaRPr>
          </a:p>
          <a:p>
            <a:pPr marL="457200" indent="-457200">
              <a:lnSpc>
                <a:spcPct val="100000"/>
              </a:lnSpc>
              <a:spcBef>
                <a:spcPts val="519"/>
              </a:spcBef>
              <a:buClr>
                <a:srgbClr val="8a288f"/>
              </a:buClr>
              <a:buFont typeface="Arial"/>
              <a:buChar char="•"/>
            </a:pPr>
            <a:r>
              <a:rPr b="0" lang="en-US" sz="2600" strike="noStrike" u="none">
                <a:solidFill>
                  <a:schemeClr val="dk1"/>
                </a:solidFill>
                <a:effectLst/>
                <a:uFillTx/>
                <a:latin typeface="Arial"/>
                <a:ea typeface="新細明體"/>
              </a:rPr>
              <a:t>Use Access and mail merge to print Christmas card and envelop to each friend.</a:t>
            </a:r>
            <a:endParaRPr b="0" lang="en-US"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 y="27720"/>
            <a:ext cx="9052200" cy="1038600"/>
          </a:xfrm>
          <a:prstGeom prst="rect">
            <a:avLst/>
          </a:prstGeom>
          <a:solidFill>
            <a:srgbClr val="8a288f"/>
          </a:solidFill>
          <a:ln w="0">
            <a:noFill/>
          </a:ln>
        </p:spPr>
        <p:txBody>
          <a:bodyPr numCol="1" spcCol="0" lIns="91440" rIns="91440" tIns="45720" bIns="45720" anchor="ctr">
            <a:noAutofit/>
          </a:bodyPr>
          <a:p>
            <a:pPr indent="0" algn="ctr">
              <a:lnSpc>
                <a:spcPct val="100000"/>
              </a:lnSpc>
              <a:buNone/>
            </a:pPr>
            <a:r>
              <a:rPr b="0" lang="en-US" sz="3600" strike="noStrike" u="none">
                <a:solidFill>
                  <a:schemeClr val="lt1"/>
                </a:solidFill>
                <a:effectLst/>
                <a:uFillTx/>
                <a:latin typeface="Arial"/>
                <a:ea typeface="Verdana"/>
              </a:rPr>
              <a:t>Databases, Data, and Information (6 of 10) </a:t>
            </a:r>
            <a:endParaRPr b="0" lang="en-US" sz="3600" strike="noStrike" u="none">
              <a:solidFill>
                <a:schemeClr val="dk1"/>
              </a:solidFill>
              <a:effectLst/>
              <a:uFillTx/>
              <a:latin typeface="Arial"/>
            </a:endParaRPr>
          </a:p>
        </p:txBody>
      </p:sp>
      <p:pic>
        <p:nvPicPr>
          <p:cNvPr id="163" name="Picture 2" descr="An illustration shows five CDs stacked one above the other. The text on the CD reads as follows (top to bottom): school database, student file, instructor file, schedule of classes file, and student schedule file. A callout reading, “data files stored on hard drive,” points toward the stack of CDs. An inset image shows a screenshot of a excel sheet, titled “Instructor File”, with column headers reading, “Instructor ID, First Name, Last Name, Extension, Office, and Email Address,” filled with data. A callout reading, “records,” collectively points toward the cells of the first column. A callout reading, “fields,” collectively points toward the data in the cells of the first three rows. Another callout reading, “field names,” points toward the column headers. A sub inset shows the characteristics of the instructor ID field, the table consists of the following: field size, format, input mask, caption, default mask, validation rule, and validation text, required, allow zero length, indexed, text align. A callout reading, “maximum characters in instructor ID field,” points toward the data in field size.&#10;"/>
          <p:cNvPicPr/>
          <p:nvPr/>
        </p:nvPicPr>
        <p:blipFill>
          <a:blip r:embed="rId1"/>
          <a:stretch/>
        </p:blipFill>
        <p:spPr>
          <a:xfrm>
            <a:off x="0" y="1066680"/>
            <a:ext cx="9155520" cy="502884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hoeger_14e_ch0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hoeger_14e_ch02</Template>
  <TotalTime>9414</TotalTime>
  <Application>LibreOffice/25.8.3.2$Linux_X86_64 LibreOffice_project/580$Build-2</Application>
  <AppVersion>15.0000</AppVersion>
  <Words>7195</Words>
  <Paragraphs>754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2017-04-26T06:01:50Z</dcterms:created>
  <dc:creator>Vermaat</dc:creator>
  <dc:description/>
  <dc:language>en-US</dc:language>
  <cp:lastModifiedBy>盛安 蔣</cp:lastModifiedBy>
  <dcterms:modified xsi:type="dcterms:W3CDTF">2025-12-01T03:07:51Z</dcterms:modified>
  <cp:revision>285</cp:revision>
  <dc:subject/>
  <dc:title>Module 11 Building Solutions: Database, System, and Application Development Tools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72</vt:i4>
  </property>
  <property fmtid="{D5CDD505-2E9C-101B-9397-08002B2CF9AE}" pid="3" name="PresentationFormat">
    <vt:lpwstr>如螢幕大小 (4:3)</vt:lpwstr>
  </property>
  <property fmtid="{D5CDD505-2E9C-101B-9397-08002B2CF9AE}" pid="4" name="Slides">
    <vt:i4>89</vt:i4>
  </property>
</Properties>
</file>